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70" r:id="rId3"/>
    <p:sldId id="271" r:id="rId4"/>
    <p:sldId id="292" r:id="rId5"/>
    <p:sldId id="299" r:id="rId6"/>
    <p:sldId id="294" r:id="rId7"/>
    <p:sldId id="279" r:id="rId8"/>
    <p:sldId id="282" r:id="rId9"/>
    <p:sldId id="298" r:id="rId10"/>
    <p:sldId id="283" r:id="rId11"/>
    <p:sldId id="278" r:id="rId12"/>
    <p:sldId id="295" r:id="rId13"/>
    <p:sldId id="285" r:id="rId14"/>
    <p:sldId id="268" r:id="rId15"/>
    <p:sldId id="300" r:id="rId16"/>
    <p:sldId id="265" r:id="rId17"/>
    <p:sldId id="263" r:id="rId18"/>
    <p:sldId id="297" r:id="rId19"/>
    <p:sldId id="259" r:id="rId2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FA657"/>
    <a:srgbClr val="4FA557"/>
    <a:srgbClr val="5BB361"/>
    <a:srgbClr val="33CC33"/>
    <a:srgbClr val="FF99FF"/>
    <a:srgbClr val="93E3FF"/>
    <a:srgbClr val="33CC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71656" autoAdjust="0"/>
  </p:normalViewPr>
  <p:slideViewPr>
    <p:cSldViewPr>
      <p:cViewPr varScale="1">
        <p:scale>
          <a:sx n="49" d="100"/>
          <a:sy n="49" d="100"/>
        </p:scale>
        <p:origin x="980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092D3-F097-4195-95C4-3108A32EC641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FDDDB-F8A1-4327-996A-5B7614E9579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71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6688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sz="1200" dirty="0" err="1"/>
              <a:t>Ausblick</a:t>
            </a:r>
            <a:endParaRPr lang="en-US" sz="12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/>
              <a:t>Responsive Design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/>
              <a:t>Theming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/>
              <a:t>Multi Browser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627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3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damals.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07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Situation heute. Mit modularisiertem monolithischem Frontend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lifecycle</a:t>
            </a:r>
            <a:r>
              <a:rPr lang="de-CH" dirty="0"/>
              <a:t>, </a:t>
            </a:r>
            <a:r>
              <a:rPr lang="de-CH" dirty="0" err="1"/>
              <a:t>technolgie</a:t>
            </a:r>
            <a:r>
              <a:rPr lang="de-CH" dirty="0"/>
              <a:t>.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EOL, End </a:t>
            </a:r>
            <a:r>
              <a:rPr lang="de-CH" dirty="0" err="1"/>
              <a:t>of</a:t>
            </a:r>
            <a:r>
              <a:rPr lang="de-CH" dirty="0"/>
              <a:t> Trend, Intranet/Extranet wachen zusammen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- Web ist das neue Rich.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93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Einleitung in die Domäne</a:t>
            </a:r>
          </a:p>
          <a:p>
            <a:r>
              <a:rPr lang="de-CH" dirty="0"/>
              <a:t>Prozess / Integration</a:t>
            </a:r>
          </a:p>
          <a:p>
            <a:endParaRPr lang="de-CH" dirty="0"/>
          </a:p>
          <a:p>
            <a:r>
              <a:rPr lang="de-CH" dirty="0"/>
              <a:t>Zur Laufzeit Applikationen mit unterschiedlichen Technologien austauschen.</a:t>
            </a:r>
          </a:p>
          <a:p>
            <a:endParaRPr lang="de-CH" dirty="0"/>
          </a:p>
          <a:p>
            <a:r>
              <a:rPr lang="de-CH" dirty="0"/>
              <a:t>Es gibt keine Lösung am Markt.</a:t>
            </a:r>
          </a:p>
          <a:p>
            <a:endParaRPr lang="de-CH" dirty="0"/>
          </a:p>
          <a:p>
            <a:r>
              <a:rPr lang="de-CH" dirty="0"/>
              <a:t>Bis zu vierzig Teams am gleichen Produkt. Jeden Team kann </a:t>
            </a:r>
            <a:r>
              <a:rPr lang="de-CH" dirty="0" err="1"/>
              <a:t>unabhänig</a:t>
            </a:r>
            <a:r>
              <a:rPr lang="de-CH" dirty="0"/>
              <a:t> jederzeit deployen.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908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Einleitung in die Domäne</a:t>
            </a:r>
          </a:p>
          <a:p>
            <a:r>
              <a:rPr lang="de-CH" dirty="0"/>
              <a:t>Prozess / Integration</a:t>
            </a:r>
          </a:p>
          <a:p>
            <a:endParaRPr lang="de-CH" dirty="0"/>
          </a:p>
          <a:p>
            <a:r>
              <a:rPr lang="de-CH" dirty="0"/>
              <a:t>Zur Laufzeit Applikationen mit unterschiedlichen Technologien austauschen.</a:t>
            </a:r>
          </a:p>
          <a:p>
            <a:endParaRPr lang="de-CH" dirty="0"/>
          </a:p>
          <a:p>
            <a:r>
              <a:rPr lang="de-CH" dirty="0"/>
              <a:t>Es gibt keine Lösung am Markt.</a:t>
            </a:r>
          </a:p>
          <a:p>
            <a:endParaRPr lang="de-CH" dirty="0"/>
          </a:p>
          <a:p>
            <a:r>
              <a:rPr lang="de-CH" dirty="0"/>
              <a:t>Bis zu vierzig Teams am gleichen Produkt. Jeden Team kann </a:t>
            </a:r>
            <a:r>
              <a:rPr lang="de-CH" dirty="0" err="1"/>
              <a:t>unabhänig</a:t>
            </a:r>
            <a:r>
              <a:rPr lang="de-CH" dirty="0"/>
              <a:t> jederzeit deployen.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055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Einleitung in die Domäne</a:t>
            </a:r>
          </a:p>
          <a:p>
            <a:r>
              <a:rPr lang="de-CH" dirty="0"/>
              <a:t>Prozess / Integration</a:t>
            </a:r>
          </a:p>
          <a:p>
            <a:endParaRPr lang="de-CH" dirty="0"/>
          </a:p>
          <a:p>
            <a:r>
              <a:rPr lang="de-CH" dirty="0"/>
              <a:t>Zur Laufzeit Applikationen mit unterschiedlichen Technologien austauschen.</a:t>
            </a:r>
          </a:p>
          <a:p>
            <a:endParaRPr lang="de-CH" dirty="0"/>
          </a:p>
          <a:p>
            <a:r>
              <a:rPr lang="de-CH" dirty="0"/>
              <a:t>Es gibt keine Lösung am Markt.</a:t>
            </a:r>
          </a:p>
          <a:p>
            <a:endParaRPr lang="de-CH" dirty="0"/>
          </a:p>
          <a:p>
            <a:r>
              <a:rPr lang="de-CH" dirty="0"/>
              <a:t>Bis zu vierzig Teams am gleichen Produkt. Jeden Team kann </a:t>
            </a:r>
            <a:r>
              <a:rPr lang="de-CH" dirty="0" err="1"/>
              <a:t>unabhänig</a:t>
            </a:r>
            <a:r>
              <a:rPr lang="de-CH" dirty="0"/>
              <a:t> jederzeit deployen.</a:t>
            </a:r>
          </a:p>
          <a:p>
            <a:endParaRPr lang="de-CH" dirty="0"/>
          </a:p>
          <a:p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483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42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121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Welchen</a:t>
            </a:r>
            <a:r>
              <a:rPr lang="de-DE" baseline="0" dirty="0"/>
              <a:t> Preis muss man bezahlen/Was gilt es zu beachten</a:t>
            </a:r>
          </a:p>
          <a:p>
            <a:endParaRPr lang="de-DE" baseline="0" dirty="0"/>
          </a:p>
          <a:p>
            <a:endParaRPr lang="de-DE" baseline="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 err="1"/>
              <a:t>Schnelle</a:t>
            </a:r>
            <a:r>
              <a:rPr lang="en-US" sz="1200" dirty="0"/>
              <a:t> </a:t>
            </a:r>
            <a:r>
              <a:rPr lang="en-US" sz="1200" dirty="0" err="1"/>
              <a:t>Aufstartzeit</a:t>
            </a:r>
            <a:r>
              <a:rPr lang="en-US" sz="1200" dirty="0"/>
              <a:t> </a:t>
            </a:r>
            <a:r>
              <a:rPr lang="en-US" sz="1200" dirty="0" err="1"/>
              <a:t>zwingend</a:t>
            </a:r>
            <a:endParaRPr lang="en-US" sz="12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/>
              <a:t>Separates ‘DOCUMENT’ pro </a:t>
            </a:r>
            <a:r>
              <a:rPr lang="en-US" sz="1200" dirty="0" err="1"/>
              <a:t>Applikationsinstanz</a:t>
            </a:r>
            <a:endParaRPr lang="en-US" sz="12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200" dirty="0" err="1"/>
              <a:t>Iframe-Begrenzung</a:t>
            </a:r>
            <a:r>
              <a:rPr lang="en-US" sz="1200" dirty="0"/>
              <a:t> </a:t>
            </a:r>
            <a:r>
              <a:rPr lang="en-US" sz="1200" dirty="0" err="1"/>
              <a:t>kann</a:t>
            </a:r>
            <a:r>
              <a:rPr lang="en-US" sz="1200" dirty="0"/>
              <a:t> </a:t>
            </a:r>
            <a:r>
              <a:rPr lang="en-US" sz="1200" dirty="0" err="1"/>
              <a:t>nicht</a:t>
            </a:r>
            <a:r>
              <a:rPr lang="en-US" sz="1200" dirty="0"/>
              <a:t> </a:t>
            </a:r>
            <a:r>
              <a:rPr lang="en-US" sz="1200" dirty="0" err="1"/>
              <a:t>verlassen</a:t>
            </a:r>
            <a:r>
              <a:rPr lang="en-US" sz="1200" dirty="0"/>
              <a:t> </a:t>
            </a:r>
            <a:r>
              <a:rPr lang="en-US" sz="1200" dirty="0" err="1"/>
              <a:t>werden</a:t>
            </a:r>
            <a:endParaRPr lang="en-US" sz="12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DDDB-F8A1-4327-996A-5B7614E9579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396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661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E64D5-92B0-44A8-922D-8C5C12A5E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2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4646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6067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Die Textfolie.</a:t>
            </a:r>
            <a:br>
              <a:rPr lang="de-CH" noProof="0" dirty="0"/>
            </a:br>
            <a:r>
              <a:rPr lang="de-CH" noProof="0" dirty="0"/>
              <a:t>Titel bitte maximal zweizeilig.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/>
              <a:t>Veranstaltung • SmartRail 4.0 • </a:t>
            </a:r>
            <a:r>
              <a:rPr lang="de-CH" noProof="0" dirty="0" err="1"/>
              <a:t>xx.xx.xxxx</a:t>
            </a:r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7533" y="1656000"/>
            <a:ext cx="10752667" cy="4867200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6936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7F2E4-15AA-44EC-A729-67EF24ABD3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3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9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A025F-F928-4188-B054-A49AE2DAF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53E90-144A-4BD8-B45F-3BEF5501C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37435-4B45-4D83-AB35-F99D3A0B5F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B8D3D-8FDC-49B0-81FE-4F04CA828F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616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91158-6630-468D-829E-8A8A8DE25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1" y="50497"/>
            <a:ext cx="1771639" cy="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CC051-6514-4911-91AD-E136E366829A}" type="datetimeFigureOut">
              <a:rPr lang="de-CH" smtClean="0"/>
              <a:t>08.03.2019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9615-CEBF-477C-A913-05C05A1CEB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23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ek-and-pok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geek-and-pok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ek-and-pok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8C133A-AE9B-4EF0-9447-9CFBDB4F3A5F}"/>
              </a:ext>
            </a:extLst>
          </p:cNvPr>
          <p:cNvSpPr txBox="1"/>
          <p:nvPr/>
        </p:nvSpPr>
        <p:spPr>
          <a:xfrm>
            <a:off x="-1600200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4A7A77-3C00-415E-AE51-CFF107F7B524}"/>
              </a:ext>
            </a:extLst>
          </p:cNvPr>
          <p:cNvSpPr/>
          <p:nvPr/>
        </p:nvSpPr>
        <p:spPr>
          <a:xfrm>
            <a:off x="1524000" y="3681577"/>
            <a:ext cx="929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b="1" dirty="0">
                <a:solidFill>
                  <a:schemeClr val="bg1"/>
                </a:solidFill>
              </a:rPr>
              <a:t>https://github.com/SchweizerischeBundesbahnen/scion-workbench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de-CH" b="1" dirty="0">
              <a:solidFill>
                <a:schemeClr val="bg1"/>
              </a:solidFill>
            </a:endParaRPr>
          </a:p>
          <a:p>
            <a:pPr algn="ctr"/>
            <a:endParaRPr lang="de-CH" dirty="0">
              <a:solidFill>
                <a:schemeClr val="bg1"/>
              </a:solidFill>
            </a:endParaRPr>
          </a:p>
          <a:p>
            <a:pPr algn="ctr"/>
            <a:endParaRPr lang="de-CH" dirty="0">
              <a:solidFill>
                <a:schemeClr val="bg1"/>
              </a:solidFill>
            </a:endParaRPr>
          </a:p>
          <a:p>
            <a:pPr algn="ctr"/>
            <a:r>
              <a:rPr lang="de-CH" dirty="0">
                <a:solidFill>
                  <a:schemeClr val="bg1"/>
                </a:solidFill>
              </a:rPr>
              <a:t>Christoph </a:t>
            </a:r>
            <a:r>
              <a:rPr lang="de-CH" dirty="0" err="1">
                <a:solidFill>
                  <a:schemeClr val="bg1"/>
                </a:solidFill>
              </a:rPr>
              <a:t>Bühlmann</a:t>
            </a:r>
            <a:r>
              <a:rPr lang="de-CH" dirty="0">
                <a:solidFill>
                  <a:schemeClr val="bg1"/>
                </a:solidFill>
              </a:rPr>
              <a:t>, SBB</a:t>
            </a:r>
          </a:p>
          <a:p>
            <a:pPr algn="ctr"/>
            <a:r>
              <a:rPr lang="de-CH" dirty="0">
                <a:solidFill>
                  <a:schemeClr val="bg1"/>
                </a:solidFill>
              </a:rPr>
              <a:t>Daniel Wiehl, mtrail GmbH</a:t>
            </a:r>
          </a:p>
          <a:p>
            <a:pPr algn="ctr"/>
            <a:r>
              <a:rPr lang="de-CH" dirty="0">
                <a:solidFill>
                  <a:schemeClr val="bg1"/>
                </a:solidFill>
              </a:rPr>
              <a:t>Simon Eggler, mtrail GmbH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E8D05B-C1AE-489A-8584-65ED70D2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48485"/>
            <a:ext cx="6849096" cy="983125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6DE8D8E4-DD63-4B05-830B-7B7E5B02E14D}"/>
              </a:ext>
            </a:extLst>
          </p:cNvPr>
          <p:cNvSpPr/>
          <p:nvPr/>
        </p:nvSpPr>
        <p:spPr>
          <a:xfrm>
            <a:off x="1524000" y="914400"/>
            <a:ext cx="929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000" b="1" dirty="0">
                <a:solidFill>
                  <a:schemeClr val="bg1"/>
                </a:solidFill>
              </a:rPr>
              <a:t>End-</a:t>
            </a:r>
            <a:r>
              <a:rPr lang="de-CH" sz="4000" b="1" dirty="0" err="1">
                <a:solidFill>
                  <a:schemeClr val="bg1"/>
                </a:solidFill>
              </a:rPr>
              <a:t>to</a:t>
            </a:r>
            <a:r>
              <a:rPr lang="de-CH" sz="4000" b="1" dirty="0">
                <a:solidFill>
                  <a:schemeClr val="bg1"/>
                </a:solidFill>
              </a:rPr>
              <a:t>-End Verantwortlichkeit in der Praxis</a:t>
            </a:r>
          </a:p>
        </p:txBody>
      </p:sp>
      <p:pic>
        <p:nvPicPr>
          <p:cNvPr id="30" name="Bild 1">
            <a:extLst>
              <a:ext uri="{FF2B5EF4-FFF2-40B4-BE49-F238E27FC236}">
                <a16:creationId xmlns:a16="http://schemas.microsoft.com/office/drawing/2014/main" id="{6E58C75F-E25F-4C82-BB46-5EFEB02F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6226800"/>
            <a:ext cx="3048000" cy="555000"/>
          </a:xfrm>
          <a:prstGeom prst="rect">
            <a:avLst/>
          </a:prstGeom>
        </p:spPr>
      </p:pic>
      <p:pic>
        <p:nvPicPr>
          <p:cNvPr id="31" name="Bild 3" descr="mtrail_139px.png">
            <a:extLst>
              <a:ext uri="{FF2B5EF4-FFF2-40B4-BE49-F238E27FC236}">
                <a16:creationId xmlns:a16="http://schemas.microsoft.com/office/drawing/2014/main" id="{5747B56A-D6FA-414E-B6A4-FE28B6B7D7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37" y="6347722"/>
            <a:ext cx="1169263" cy="313155"/>
          </a:xfrm>
          <a:prstGeom prst="rect">
            <a:avLst/>
          </a:prstGeom>
        </p:spPr>
      </p:pic>
      <p:sp>
        <p:nvSpPr>
          <p:cNvPr id="4" name="Metadata">
            <a:extLst>
              <a:ext uri="{FF2B5EF4-FFF2-40B4-BE49-F238E27FC236}">
                <a16:creationId xmlns:a16="http://schemas.microsoft.com/office/drawing/2014/main" id="{08F3FF58-FAA3-4D20-B735-1B4B31BE84C2}"/>
              </a:ext>
            </a:extLst>
          </p:cNvPr>
          <p:cNvSpPr/>
          <p:nvPr/>
        </p:nvSpPr>
        <p:spPr>
          <a:xfrm>
            <a:off x="12700" y="6540500"/>
            <a:ext cx="3810000" cy="3175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CH" sz="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5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19D1-CF2B-45E8-9425-7EF96112D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It's</a:t>
            </a:r>
            <a:r>
              <a:rPr lang="de-CH" dirty="0"/>
              <a:t> Showtime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2183B-FE0D-43CF-BE8B-0CDA31540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9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ung 12"/>
          <p:cNvGrpSpPr/>
          <p:nvPr/>
        </p:nvGrpSpPr>
        <p:grpSpPr>
          <a:xfrm>
            <a:off x="3200400" y="-457200"/>
            <a:ext cx="5590688" cy="7924800"/>
            <a:chOff x="3200400" y="-457200"/>
            <a:chExt cx="5590688" cy="7924800"/>
          </a:xfrm>
        </p:grpSpPr>
        <p:pic>
          <p:nvPicPr>
            <p:cNvPr id="7" name="Bild 6" descr="6a00d8341d3df553ef0115709e234d970b-800wi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-457200"/>
              <a:ext cx="5590688" cy="7924800"/>
            </a:xfrm>
            <a:prstGeom prst="rect">
              <a:avLst/>
            </a:prstGeom>
          </p:spPr>
        </p:pic>
        <p:sp>
          <p:nvSpPr>
            <p:cNvPr id="8" name="Multiplizieren 7"/>
            <p:cNvSpPr/>
            <p:nvPr/>
          </p:nvSpPr>
          <p:spPr>
            <a:xfrm>
              <a:off x="6400800" y="6172200"/>
              <a:ext cx="2145317" cy="214532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952192" y="6324600"/>
              <a:ext cx="1201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Mistral"/>
                  <a:cs typeface="Mistral"/>
                </a:rPr>
                <a:t>DECOUPLING</a:t>
              </a:r>
            </a:p>
          </p:txBody>
        </p:sp>
        <p:sp>
          <p:nvSpPr>
            <p:cNvPr id="10" name="Multiplizieren 9"/>
            <p:cNvSpPr/>
            <p:nvPr/>
          </p:nvSpPr>
          <p:spPr>
            <a:xfrm rot="20778829">
              <a:off x="5837364" y="4292492"/>
              <a:ext cx="2145317" cy="41257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858000" y="3581400"/>
              <a:ext cx="1047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Mistral"/>
                  <a:cs typeface="Mistral"/>
                </a:rPr>
                <a:t>MICRO-GUI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6723142" y="4645223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chemeClr val="accent1"/>
                  </a:solidFill>
                  <a:latin typeface="Mistral"/>
                  <a:cs typeface="Mistral"/>
                </a:rPr>
                <a:t>IS</a:t>
              </a:r>
            </a:p>
          </p:txBody>
        </p:sp>
      </p:grpSp>
      <p:sp>
        <p:nvSpPr>
          <p:cNvPr id="14" name="Textfeld 13"/>
          <p:cNvSpPr txBox="1"/>
          <p:nvPr/>
        </p:nvSpPr>
        <p:spPr>
          <a:xfrm rot="16200000">
            <a:off x="8795144" y="3424656"/>
            <a:ext cx="6607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http://geek-and-poke.com</a:t>
            </a:r>
            <a:endParaRPr lang="de-DE" sz="8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8692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D560E-F501-4027-A338-D378976C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06645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8795144" y="3424656"/>
            <a:ext cx="6607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responsivedesign.is</a:t>
            </a:r>
            <a:r>
              <a:rPr lang="de-DE" sz="800" dirty="0"/>
              <a:t>/</a:t>
            </a:r>
            <a:r>
              <a:rPr lang="de-DE" sz="800" dirty="0" err="1"/>
              <a:t>examples</a:t>
            </a:r>
            <a:r>
              <a:rPr lang="de-DE" sz="800" dirty="0"/>
              <a:t>/</a:t>
            </a:r>
            <a:r>
              <a:rPr lang="de-DE" sz="800" dirty="0" err="1"/>
              <a:t>outdated</a:t>
            </a:r>
            <a:r>
              <a:rPr lang="de-DE" sz="800" dirty="0"/>
              <a:t>-browsers/</a:t>
            </a:r>
            <a:endParaRPr lang="de-DE" sz="800" dirty="0">
              <a:hlinkClick r:id="rId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842192-8562-4A86-AD2E-31EA7B0046BE}"/>
              </a:ext>
            </a:extLst>
          </p:cNvPr>
          <p:cNvSpPr/>
          <p:nvPr/>
        </p:nvSpPr>
        <p:spPr>
          <a:xfrm>
            <a:off x="2174875" y="459460"/>
            <a:ext cx="1193800" cy="2251989"/>
          </a:xfrm>
          <a:prstGeom prst="roundRect">
            <a:avLst/>
          </a:prstGeom>
          <a:noFill/>
          <a:ln>
            <a:solidFill>
              <a:srgbClr val="4FA65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8F58F-175D-4E81-B66E-47976DC7BB89}"/>
              </a:ext>
            </a:extLst>
          </p:cNvPr>
          <p:cNvSpPr/>
          <p:nvPr/>
        </p:nvSpPr>
        <p:spPr>
          <a:xfrm>
            <a:off x="6626224" y="3359150"/>
            <a:ext cx="819151" cy="2530475"/>
          </a:xfrm>
          <a:prstGeom prst="roundRect">
            <a:avLst/>
          </a:prstGeom>
          <a:noFill/>
          <a:ln>
            <a:solidFill>
              <a:srgbClr val="4FA65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C7B9F-8564-4014-848B-1ECE6D64C3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352800"/>
            <a:ext cx="381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9464B-14A1-4842-BFF6-903309983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46052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3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FA40F9-FFE6-45A7-A75D-1C092787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57200"/>
            <a:ext cx="3429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B1BBA-99BC-4442-80DF-E6B5C0839C80}"/>
              </a:ext>
            </a:extLst>
          </p:cNvPr>
          <p:cNvSpPr txBox="1"/>
          <p:nvPr/>
        </p:nvSpPr>
        <p:spPr>
          <a:xfrm>
            <a:off x="1219200" y="5519410"/>
            <a:ext cx="102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/>
              <a:t>https://github.com/SchweizerischeBundesbahnen/scion-workbench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19E3B-6F9C-41F2-B475-D52041959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/>
          <a:stretch/>
        </p:blipFill>
        <p:spPr>
          <a:xfrm>
            <a:off x="3096423" y="3810000"/>
            <a:ext cx="6123777" cy="1012194"/>
          </a:xfrm>
          <a:prstGeom prst="rect">
            <a:avLst/>
          </a:prstGeom>
        </p:spPr>
      </p:pic>
      <p:sp>
        <p:nvSpPr>
          <p:cNvPr id="16" name="AutoShape 4" descr="Image result for github icon">
            <a:extLst>
              <a:ext uri="{FF2B5EF4-FFF2-40B4-BE49-F238E27FC236}">
                <a16:creationId xmlns:a16="http://schemas.microsoft.com/office/drawing/2014/main" id="{32273114-E018-4534-AA13-5E04FFBEF2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4104" name="Picture 8" descr="File:Octicons-mark-github.svg">
            <a:extLst>
              <a:ext uri="{FF2B5EF4-FFF2-40B4-BE49-F238E27FC236}">
                <a16:creationId xmlns:a16="http://schemas.microsoft.com/office/drawing/2014/main" id="{51C332EA-6825-4D1D-9350-C479526CC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19410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24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D9B8E-489D-4EA9-BDE1-3C1F5710E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0400" y="1986762"/>
            <a:ext cx="5791200" cy="2971800"/>
          </a:xfrm>
          <a:solidFill>
            <a:srgbClr val="4FA557"/>
          </a:solidFill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</a:rPr>
              <a:t>Fragen</a:t>
            </a:r>
            <a:endParaRPr lang="de-CH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311C4-70B0-4DA2-B0DA-39649793B11C}"/>
              </a:ext>
            </a:extLst>
          </p:cNvPr>
          <p:cNvSpPr txBox="1"/>
          <p:nvPr/>
        </p:nvSpPr>
        <p:spPr>
          <a:xfrm>
            <a:off x="-1600200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BCD978-FC9C-40D6-8B5F-73FF208FD759}"/>
              </a:ext>
            </a:extLst>
          </p:cNvPr>
          <p:cNvSpPr/>
          <p:nvPr/>
        </p:nvSpPr>
        <p:spPr>
          <a:xfrm>
            <a:off x="2221345" y="5867400"/>
            <a:ext cx="75256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000" b="1" dirty="0">
                <a:solidFill>
                  <a:schemeClr val="bg1"/>
                </a:solidFill>
              </a:rPr>
              <a:t>https://github.com/SchweizerischeBundesbahnen/scion-workbench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5D716C-E956-41A8-A7EE-85BD75501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53" y="621269"/>
            <a:ext cx="7611095" cy="1092503"/>
          </a:xfrm>
          <a:prstGeom prst="rect">
            <a:avLst/>
          </a:prstGeom>
        </p:spPr>
      </p:pic>
      <p:sp>
        <p:nvSpPr>
          <p:cNvPr id="15" name="Metadata">
            <a:extLst>
              <a:ext uri="{FF2B5EF4-FFF2-40B4-BE49-F238E27FC236}">
                <a16:creationId xmlns:a16="http://schemas.microsoft.com/office/drawing/2014/main" id="{100224E2-AAC8-4529-B5F0-93696B2947CA}"/>
              </a:ext>
            </a:extLst>
          </p:cNvPr>
          <p:cNvSpPr/>
          <p:nvPr/>
        </p:nvSpPr>
        <p:spPr>
          <a:xfrm>
            <a:off x="1536700" y="6540500"/>
            <a:ext cx="3810000" cy="3175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CH" sz="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0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D7A7B-9BED-4F0F-AF75-8EDD52E8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Veranstaltung • SmartRail 4.0 • xx.xx.xxxx</a:t>
            </a:r>
            <a:endParaRPr lang="de-CH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DA42E-DB31-4A01-80A0-65CC8B2C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397E1-807E-4E83-831B-376617BEFB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72800" cy="1143000"/>
          </a:xfrm>
        </p:spPr>
        <p:txBody>
          <a:bodyPr/>
          <a:lstStyle/>
          <a:p>
            <a:r>
              <a:rPr lang="en-US"/>
              <a:t>OpenID Connect (extends oAuth2)</a:t>
            </a:r>
            <a:endParaRPr lang="de-CH" dirty="0"/>
          </a:p>
        </p:txBody>
      </p:sp>
      <p:pic>
        <p:nvPicPr>
          <p:cNvPr id="7170" name="Picture 2" descr="Bildergebnis fÃ¼r openid connect">
            <a:extLst>
              <a:ext uri="{FF2B5EF4-FFF2-40B4-BE49-F238E27FC236}">
                <a16:creationId xmlns:a16="http://schemas.microsoft.com/office/drawing/2014/main" id="{8AE3683B-D013-4CE5-9E4C-4B0C9868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24" y="1641457"/>
            <a:ext cx="9072331" cy="48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1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36C840-02FA-D44E-983F-C4D4D9F878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81038"/>
            <a:ext cx="10752138" cy="738187"/>
          </a:xfrm>
        </p:spPr>
        <p:txBody>
          <a:bodyPr>
            <a:normAutofit fontScale="90000"/>
          </a:bodyPr>
          <a:lstStyle/>
          <a:p>
            <a:r>
              <a:rPr lang="de-CH" dirty="0"/>
              <a:t>Idee: </a:t>
            </a:r>
            <a:r>
              <a:rPr lang="en-US" dirty="0" err="1"/>
              <a:t>Authentifizierung</a:t>
            </a:r>
            <a:r>
              <a:rPr lang="en-US" dirty="0"/>
              <a:t> / </a:t>
            </a:r>
            <a:r>
              <a:rPr lang="en-US" dirty="0" err="1"/>
              <a:t>Autorisierung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347D6-D3F5-624D-B1A4-5E96438A0D69}"/>
              </a:ext>
            </a:extLst>
          </p:cNvPr>
          <p:cNvSpPr/>
          <p:nvPr/>
        </p:nvSpPr>
        <p:spPr>
          <a:xfrm>
            <a:off x="203748" y="1990312"/>
            <a:ext cx="6384032" cy="7386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/>
          </a:bodyPr>
          <a:lstStyle/>
          <a:p>
            <a:pPr algn="ctr"/>
            <a:r>
              <a:rPr lang="de-CH" sz="2133" b="1" dirty="0"/>
              <a:t>PAS-UI (Host-App)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CD71D-655F-0945-A515-17CBF930C68F}"/>
              </a:ext>
            </a:extLst>
          </p:cNvPr>
          <p:cNvSpPr/>
          <p:nvPr/>
        </p:nvSpPr>
        <p:spPr>
          <a:xfrm>
            <a:off x="191247" y="3612316"/>
            <a:ext cx="322818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/>
          </a:bodyPr>
          <a:lstStyle/>
          <a:p>
            <a:pPr algn="r"/>
            <a:r>
              <a:rPr lang="de-CH" sz="2133" b="1" dirty="0" err="1"/>
              <a:t>KapaBedarf</a:t>
            </a:r>
            <a:r>
              <a:rPr lang="de-CH" sz="2133" b="1" dirty="0"/>
              <a:t>-UI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AE5CC-2DEC-9143-8AD5-BB84C4523AEF}"/>
              </a:ext>
            </a:extLst>
          </p:cNvPr>
          <p:cNvSpPr/>
          <p:nvPr/>
        </p:nvSpPr>
        <p:spPr>
          <a:xfrm>
            <a:off x="3515439" y="3612316"/>
            <a:ext cx="307234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/>
          </a:bodyPr>
          <a:lstStyle/>
          <a:p>
            <a:pPr algn="r"/>
            <a:r>
              <a:rPr lang="de-CH" sz="2133" b="1" dirty="0" err="1"/>
              <a:t>KapaRoute</a:t>
            </a:r>
            <a:r>
              <a:rPr lang="de-CH" sz="2133" b="1" dirty="0"/>
              <a:t>-UI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593D0-2ACD-9644-A47A-6726FDE41B12}"/>
              </a:ext>
            </a:extLst>
          </p:cNvPr>
          <p:cNvSpPr/>
          <p:nvPr/>
        </p:nvSpPr>
        <p:spPr>
          <a:xfrm>
            <a:off x="191247" y="5120272"/>
            <a:ext cx="322818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/>
          </a:bodyPr>
          <a:lstStyle/>
          <a:p>
            <a:pPr algn="ctr"/>
            <a:r>
              <a:rPr lang="de-CH" sz="2133" b="1" dirty="0" err="1"/>
              <a:t>KapaBedarf</a:t>
            </a:r>
            <a:r>
              <a:rPr lang="de-CH" sz="2133" b="1" dirty="0"/>
              <a:t>-Backend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CD271-DF81-874B-A051-821A4B10E30D}"/>
              </a:ext>
            </a:extLst>
          </p:cNvPr>
          <p:cNvSpPr/>
          <p:nvPr/>
        </p:nvSpPr>
        <p:spPr>
          <a:xfrm>
            <a:off x="3515439" y="5120272"/>
            <a:ext cx="307234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/>
          </a:bodyPr>
          <a:lstStyle/>
          <a:p>
            <a:pPr algn="ctr"/>
            <a:r>
              <a:rPr lang="de-CH" sz="2133" b="1" dirty="0" err="1"/>
              <a:t>KapaRoute</a:t>
            </a:r>
            <a:r>
              <a:rPr lang="de-CH" sz="2133" b="1" dirty="0"/>
              <a:t>-Backend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8A925-484E-484F-9D40-1C1DC4F8BC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443" y="1710943"/>
            <a:ext cx="1881981" cy="270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E9C65-97B0-5C40-B6E2-FB4DC16480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47" y="3627629"/>
            <a:ext cx="738664" cy="738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377B4-AE01-AA4F-94DD-9583AAA9E9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333" y="3627629"/>
            <a:ext cx="738664" cy="73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E47BC4-0E39-DD4A-8A32-B59AE6C8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27" y="2468893"/>
            <a:ext cx="1512755" cy="1512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4FC5AB-5A72-0241-92E7-C9042831EA8F}"/>
              </a:ext>
            </a:extLst>
          </p:cNvPr>
          <p:cNvSpPr txBox="1"/>
          <p:nvPr/>
        </p:nvSpPr>
        <p:spPr>
          <a:xfrm>
            <a:off x="9690251" y="3788155"/>
            <a:ext cx="2207816" cy="642268"/>
          </a:xfrm>
          <a:prstGeom prst="rect">
            <a:avLst/>
          </a:prstGeom>
          <a:noFill/>
        </p:spPr>
        <p:txBody>
          <a:bodyPr wrap="square" lIns="48000" tIns="48000" rIns="48000" bIns="48000" rtlCol="0">
            <a:normAutofit/>
          </a:bodyPr>
          <a:lstStyle/>
          <a:p>
            <a:pPr algn="ctr"/>
            <a:r>
              <a:rPr lang="de-CH" sz="2133" dirty="0" err="1">
                <a:latin typeface="Arial" pitchFamily="34" charset="0"/>
                <a:cs typeface="Arial" pitchFamily="34" charset="0"/>
              </a:rPr>
              <a:t>Redhat</a:t>
            </a:r>
            <a:r>
              <a:rPr lang="de-CH" sz="2133" dirty="0">
                <a:latin typeface="Arial" pitchFamily="34" charset="0"/>
                <a:cs typeface="Arial" pitchFamily="34" charset="0"/>
              </a:rPr>
              <a:t> SSO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2E2CB7-D917-3846-A365-2C8E47CE0B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97" y="5909225"/>
            <a:ext cx="2506203" cy="609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9A65B5-1E59-2E40-ADC1-1A61DD40DB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785" y="5909225"/>
            <a:ext cx="2506203" cy="60984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171C8F-39C2-2F4E-A85A-3A15E31D443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805337" y="4350981"/>
            <a:ext cx="0" cy="769292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29993-5235-0C49-A2B5-9CB62BC88CB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051609" y="4350981"/>
            <a:ext cx="0" cy="769292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A40D1EE-10E5-0746-9A83-0044E3401509}"/>
              </a:ext>
            </a:extLst>
          </p:cNvPr>
          <p:cNvSpPr/>
          <p:nvPr/>
        </p:nvSpPr>
        <p:spPr>
          <a:xfrm>
            <a:off x="7370392" y="5120272"/>
            <a:ext cx="307234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8000" tIns="48000" rIns="48000" bIns="48000" rtlCol="0" anchor="ctr" anchorCtr="0">
            <a:normAutofit lnSpcReduction="10000"/>
          </a:bodyPr>
          <a:lstStyle/>
          <a:p>
            <a:pPr algn="ctr"/>
            <a:r>
              <a:rPr lang="de-CH" sz="2133" b="1" dirty="0" err="1"/>
              <a:t>KapaPlan</a:t>
            </a:r>
            <a:r>
              <a:rPr lang="de-CH" sz="2133" b="1" dirty="0"/>
              <a:t>-</a:t>
            </a:r>
            <a:br>
              <a:rPr lang="de-CH" sz="2133" b="1" dirty="0"/>
            </a:br>
            <a:r>
              <a:rPr lang="de-CH" sz="2133" b="1" dirty="0"/>
              <a:t>Backend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F0067E-1DBD-E84D-BC58-79830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4399" y="5941217"/>
            <a:ext cx="2506203" cy="60984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8D2F35-3390-E747-B8F8-9C2F330F23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587780" y="2359644"/>
            <a:ext cx="3482821" cy="597517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FE7B40-8AE6-324F-8617-17EAD3BD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714">
            <a:off x="8545863" y="593901"/>
            <a:ext cx="2281424" cy="1731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2ED33-1DB6-694D-9C08-AA6C7F78C43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188" y="2012909"/>
            <a:ext cx="706505" cy="7065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6FB1CF-0E7C-F847-A4B8-C29FD46F612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048" y="5921724"/>
            <a:ext cx="706505" cy="7065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04F03D-BBF8-4F40-8974-85FABA959AB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110" y="5941217"/>
            <a:ext cx="706505" cy="7065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EF4EA6-7034-3249-AD38-D7CF40A6679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576" y="5943538"/>
            <a:ext cx="706505" cy="70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72DDB-4FB2-0E48-969D-1F53F858097C}"/>
              </a:ext>
            </a:extLst>
          </p:cNvPr>
          <p:cNvSpPr txBox="1"/>
          <p:nvPr/>
        </p:nvSpPr>
        <p:spPr>
          <a:xfrm rot="556042">
            <a:off x="7170044" y="2306036"/>
            <a:ext cx="2513267" cy="787221"/>
          </a:xfrm>
          <a:prstGeom prst="rect">
            <a:avLst/>
          </a:prstGeom>
          <a:noFill/>
        </p:spPr>
        <p:txBody>
          <a:bodyPr wrap="none" lIns="48000" tIns="48000" rIns="48000" bIns="48000" rtlCol="0">
            <a:normAutofit fontScale="62500" lnSpcReduction="20000"/>
          </a:bodyPr>
          <a:lstStyle/>
          <a:p>
            <a:r>
              <a:rPr lang="de-CH" sz="2667" dirty="0" err="1">
                <a:latin typeface="Arial" pitchFamily="34" charset="0"/>
                <a:cs typeface="Arial" pitchFamily="34" charset="0"/>
              </a:rPr>
              <a:t>OpenId</a:t>
            </a:r>
            <a:r>
              <a:rPr lang="de-CH" sz="2667" dirty="0">
                <a:latin typeface="Arial" pitchFamily="34" charset="0"/>
                <a:cs typeface="Arial" pitchFamily="34" charset="0"/>
              </a:rPr>
              <a:t> Connect</a:t>
            </a:r>
          </a:p>
          <a:p>
            <a:endParaRPr lang="de-CH" sz="2667" dirty="0">
              <a:latin typeface="Arial" pitchFamily="34" charset="0"/>
              <a:cs typeface="Arial" pitchFamily="34" charset="0"/>
            </a:endParaRPr>
          </a:p>
          <a:p>
            <a:r>
              <a:rPr lang="de-CH" sz="2667" dirty="0">
                <a:latin typeface="Arial" pitchFamily="34" charset="0"/>
                <a:cs typeface="Arial" pitchFamily="34" charset="0"/>
              </a:rPr>
              <a:t>SSO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F43D2-5AD9-2241-B046-089009921CE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322" y="4455239"/>
            <a:ext cx="560775" cy="5607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AAC5E8-7778-BB49-A501-D57AC9D7ED8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887" y="4436166"/>
            <a:ext cx="560775" cy="5607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9F4E9A-462D-1248-8A04-58006F1DB36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511" y="4888379"/>
            <a:ext cx="560775" cy="560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11632D-1D1B-644B-ABCB-16945AE1044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041" y="2888490"/>
            <a:ext cx="560775" cy="56077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5F3FD3-3928-6849-B17E-B8955DD7680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805337" y="2728977"/>
            <a:ext cx="1590427" cy="88334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E8E53-A024-8E40-8F3D-A890F2FE768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395764" y="2728977"/>
            <a:ext cx="1655845" cy="88334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598AC7-915C-6344-93AA-A9AF81E0DCAD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6587781" y="5489604"/>
            <a:ext cx="782612" cy="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Metadata">
            <a:extLst>
              <a:ext uri="{FF2B5EF4-FFF2-40B4-BE49-F238E27FC236}">
                <a16:creationId xmlns:a16="http://schemas.microsoft.com/office/drawing/2014/main" id="{197E6AEB-B9BB-497E-993D-DE4D3982D31E}"/>
              </a:ext>
            </a:extLst>
          </p:cNvPr>
          <p:cNvSpPr/>
          <p:nvPr/>
        </p:nvSpPr>
        <p:spPr>
          <a:xfrm>
            <a:off x="16933" y="8720667"/>
            <a:ext cx="5080000" cy="4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endParaRPr lang="de-CH" sz="1067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4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979E81F-3FF7-4831-9693-7420DA70CFCE}"/>
              </a:ext>
            </a:extLst>
          </p:cNvPr>
          <p:cNvGrpSpPr/>
          <p:nvPr/>
        </p:nvGrpSpPr>
        <p:grpSpPr>
          <a:xfrm>
            <a:off x="381000" y="484727"/>
            <a:ext cx="4715625" cy="5888541"/>
            <a:chOff x="5653875" y="1811056"/>
            <a:chExt cx="776691" cy="993323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78031709-90B5-4EA9-8D37-313359BDB154}"/>
                </a:ext>
              </a:extLst>
            </p:cNvPr>
            <p:cNvSpPr/>
            <p:nvPr/>
          </p:nvSpPr>
          <p:spPr>
            <a:xfrm>
              <a:off x="5653875" y="1811056"/>
              <a:ext cx="776691" cy="993323"/>
            </a:xfrm>
            <a:prstGeom prst="snip1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FFCC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MANIFEST</a:t>
              </a:r>
            </a:p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intents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[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type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"view",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qualifier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entity: "</a:t>
              </a:r>
              <a:r>
                <a:rPr lang="en-US" sz="2000" b="1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zugfahrt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",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id: "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}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}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757C6B-17FB-405F-A399-D337BCD3BDBF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59" y="1811056"/>
              <a:ext cx="0" cy="13353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D3DBFD-E3BC-4277-9696-26D01E012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0059" y="1944593"/>
              <a:ext cx="13050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D44DB9-A94C-440E-81B7-DC1F25EC412B}"/>
              </a:ext>
            </a:extLst>
          </p:cNvPr>
          <p:cNvGrpSpPr/>
          <p:nvPr/>
        </p:nvGrpSpPr>
        <p:grpSpPr>
          <a:xfrm>
            <a:off x="6248401" y="512258"/>
            <a:ext cx="5867398" cy="5888542"/>
            <a:chOff x="4629244" y="1318453"/>
            <a:chExt cx="3018201" cy="2922915"/>
          </a:xfrm>
          <a:gradFill>
            <a:gsLst>
              <a:gs pos="0">
                <a:schemeClr val="bg1"/>
              </a:gs>
              <a:gs pos="100000">
                <a:srgbClr val="FFFFCC">
                  <a:shade val="100000"/>
                  <a:satMod val="115000"/>
                </a:srgbClr>
              </a:gs>
            </a:gsLst>
          </a:gradFill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F51AE7A-11FA-466F-96A5-7677D9A243DA}"/>
                </a:ext>
              </a:extLst>
            </p:cNvPr>
            <p:cNvSpPr/>
            <p:nvPr/>
          </p:nvSpPr>
          <p:spPr>
            <a:xfrm>
              <a:off x="4629244" y="1318453"/>
              <a:ext cx="3010575" cy="2922915"/>
            </a:xfrm>
            <a:prstGeom prst="snip1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bIns="0"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MANIFEST</a:t>
              </a:r>
            </a:p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capabilities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[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type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"view",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qualifier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entity: “</a:t>
              </a:r>
              <a:r>
                <a:rPr lang="en-US" sz="2000" b="1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zugfahrt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",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id: "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},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properties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"</a:t>
              </a:r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path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"/</a:t>
              </a:r>
              <a:r>
                <a:rPr lang="en-US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zugfahrten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:id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}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}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AEBC7A-8E2C-4492-A52D-AFA5B8E5D550}"/>
                </a:ext>
              </a:extLst>
            </p:cNvPr>
            <p:cNvGrpSpPr/>
            <p:nvPr/>
          </p:nvGrpSpPr>
          <p:grpSpPr>
            <a:xfrm>
              <a:off x="7157219" y="1335939"/>
              <a:ext cx="490226" cy="473460"/>
              <a:chOff x="7543800" y="762000"/>
              <a:chExt cx="490226" cy="473460"/>
            </a:xfrm>
            <a:grpFill/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7B7A87B-F740-470E-876E-86BFDCF73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3800" y="762000"/>
                <a:ext cx="0" cy="47346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2E73E82-122D-43E2-87BD-11904D2F4F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43801" y="1235460"/>
                <a:ext cx="490225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E69643-0777-4941-86CB-355953FC9BB4}"/>
              </a:ext>
            </a:extLst>
          </p:cNvPr>
          <p:cNvSpPr/>
          <p:nvPr/>
        </p:nvSpPr>
        <p:spPr>
          <a:xfrm>
            <a:off x="892699" y="5029200"/>
            <a:ext cx="10994501" cy="1574568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wbRouterLink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]="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{entity: '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zugfahrt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id: '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’}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”&gt;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Öffne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Zugfahrt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2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145E059-470B-4063-912B-D34CD304F36E}"/>
              </a:ext>
            </a:extLst>
          </p:cNvPr>
          <p:cNvSpPr/>
          <p:nvPr/>
        </p:nvSpPr>
        <p:spPr>
          <a:xfrm>
            <a:off x="2035480" y="228601"/>
            <a:ext cx="7970578" cy="5257797"/>
          </a:xfrm>
          <a:prstGeom prst="rect">
            <a:avLst/>
          </a:prstGeom>
          <a:solidFill>
            <a:srgbClr val="99FF99">
              <a:alpha val="50196"/>
            </a:srgb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CH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1A179-A718-44D7-96B7-CC5A41EC6877}"/>
              </a:ext>
            </a:extLst>
          </p:cNvPr>
          <p:cNvSpPr/>
          <p:nvPr/>
        </p:nvSpPr>
        <p:spPr>
          <a:xfrm>
            <a:off x="2357583" y="3845791"/>
            <a:ext cx="1985818" cy="1524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Frontend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AE572-427A-459F-9024-5B1895BDE168}"/>
              </a:ext>
            </a:extLst>
          </p:cNvPr>
          <p:cNvSpPr/>
          <p:nvPr/>
        </p:nvSpPr>
        <p:spPr>
          <a:xfrm>
            <a:off x="2357584" y="5858164"/>
            <a:ext cx="1985817" cy="6096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de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76292-914E-4D0A-9B86-B550A6E9DAC1}"/>
              </a:ext>
            </a:extLst>
          </p:cNvPr>
          <p:cNvSpPr/>
          <p:nvPr/>
        </p:nvSpPr>
        <p:spPr>
          <a:xfrm>
            <a:off x="2221344" y="3352800"/>
            <a:ext cx="2274456" cy="335280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Application</a:t>
            </a:r>
            <a:endParaRPr lang="de-C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461D5-8BAD-4CB2-B8AB-B8E2DC251192}"/>
              </a:ext>
            </a:extLst>
          </p:cNvPr>
          <p:cNvSpPr/>
          <p:nvPr/>
        </p:nvSpPr>
        <p:spPr>
          <a:xfrm>
            <a:off x="2445033" y="4708726"/>
            <a:ext cx="1288476" cy="215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workbench-</a:t>
            </a:r>
            <a:r>
              <a:rPr lang="en-US" sz="800" dirty="0" err="1"/>
              <a:t>application.core</a:t>
            </a:r>
            <a:endParaRPr lang="de-CH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269D5E-7037-4329-9AA4-8EE716909B89}"/>
              </a:ext>
            </a:extLst>
          </p:cNvPr>
          <p:cNvSpPr/>
          <p:nvPr/>
        </p:nvSpPr>
        <p:spPr>
          <a:xfrm>
            <a:off x="3786037" y="4708726"/>
            <a:ext cx="439308" cy="21521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Angular</a:t>
            </a:r>
            <a:endParaRPr lang="de-CH" sz="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6A0882-A340-48FA-AF3F-A555577DCA7C}"/>
              </a:ext>
            </a:extLst>
          </p:cNvPr>
          <p:cNvSpPr/>
          <p:nvPr/>
        </p:nvSpPr>
        <p:spPr>
          <a:xfrm>
            <a:off x="2445034" y="4405223"/>
            <a:ext cx="1780603" cy="2173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workbench-</a:t>
            </a:r>
            <a:r>
              <a:rPr lang="en-US" sz="800" dirty="0" err="1"/>
              <a:t>application.angular</a:t>
            </a:r>
            <a:endParaRPr lang="de-CH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1BCE28-CB04-42CE-A95D-72F62BEFB10D}"/>
              </a:ext>
            </a:extLst>
          </p:cNvPr>
          <p:cNvSpPr/>
          <p:nvPr/>
        </p:nvSpPr>
        <p:spPr>
          <a:xfrm>
            <a:off x="2445034" y="5003765"/>
            <a:ext cx="1780603" cy="217343"/>
          </a:xfrm>
          <a:prstGeom prst="rect">
            <a:avLst/>
          </a:prstGeom>
          <a:solidFill>
            <a:srgbClr val="93E3FF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JavaScript, Web API, DOM</a:t>
            </a:r>
            <a:endParaRPr lang="de-CH" sz="8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109FC8-3544-4E0F-8258-2B504DFC9044}"/>
              </a:ext>
            </a:extLst>
          </p:cNvPr>
          <p:cNvCxnSpPr/>
          <p:nvPr/>
        </p:nvCxnSpPr>
        <p:spPr>
          <a:xfrm>
            <a:off x="3352800" y="5382592"/>
            <a:ext cx="0" cy="4755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91157C6-07E0-422E-9426-306654453213}"/>
              </a:ext>
            </a:extLst>
          </p:cNvPr>
          <p:cNvSpPr/>
          <p:nvPr/>
        </p:nvSpPr>
        <p:spPr>
          <a:xfrm>
            <a:off x="4953578" y="3845791"/>
            <a:ext cx="1985818" cy="1524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Frontend</a:t>
            </a:r>
            <a:endParaRPr lang="de-CH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EB9B88-0D41-443E-AE58-83D44E363D0E}"/>
              </a:ext>
            </a:extLst>
          </p:cNvPr>
          <p:cNvSpPr/>
          <p:nvPr/>
        </p:nvSpPr>
        <p:spPr>
          <a:xfrm>
            <a:off x="4953579" y="5858164"/>
            <a:ext cx="1985817" cy="6096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de-C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035890-6925-4261-9B32-80D21174BCDE}"/>
              </a:ext>
            </a:extLst>
          </p:cNvPr>
          <p:cNvSpPr/>
          <p:nvPr/>
        </p:nvSpPr>
        <p:spPr>
          <a:xfrm>
            <a:off x="4817339" y="3352800"/>
            <a:ext cx="2274456" cy="335280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Application</a:t>
            </a:r>
            <a:endParaRPr lang="de-CH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C81113-7700-4098-B84B-8E0C8CD43C27}"/>
              </a:ext>
            </a:extLst>
          </p:cNvPr>
          <p:cNvSpPr/>
          <p:nvPr/>
        </p:nvSpPr>
        <p:spPr>
          <a:xfrm>
            <a:off x="5041028" y="4708726"/>
            <a:ext cx="1288476" cy="215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workbench-</a:t>
            </a:r>
            <a:r>
              <a:rPr lang="en-US" sz="800" dirty="0" err="1"/>
              <a:t>application.core</a:t>
            </a:r>
            <a:endParaRPr lang="de-CH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BAA35E-342A-403B-8FD5-D9FB1024DCBF}"/>
              </a:ext>
            </a:extLst>
          </p:cNvPr>
          <p:cNvSpPr/>
          <p:nvPr/>
        </p:nvSpPr>
        <p:spPr>
          <a:xfrm>
            <a:off x="6382032" y="4708726"/>
            <a:ext cx="439308" cy="21521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React</a:t>
            </a:r>
            <a:endParaRPr lang="de-CH" sz="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23775E-1073-49DC-8A95-9B281AF76CD2}"/>
              </a:ext>
            </a:extLst>
          </p:cNvPr>
          <p:cNvSpPr/>
          <p:nvPr/>
        </p:nvSpPr>
        <p:spPr>
          <a:xfrm>
            <a:off x="5041029" y="5003765"/>
            <a:ext cx="1780603" cy="217343"/>
          </a:xfrm>
          <a:prstGeom prst="rect">
            <a:avLst/>
          </a:prstGeom>
          <a:solidFill>
            <a:srgbClr val="93E3FF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JavaScript, Web API, DOM</a:t>
            </a:r>
            <a:endParaRPr lang="de-CH" sz="8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30FDA-0729-4A12-8D49-61FD451BAE9D}"/>
              </a:ext>
            </a:extLst>
          </p:cNvPr>
          <p:cNvCxnSpPr/>
          <p:nvPr/>
        </p:nvCxnSpPr>
        <p:spPr>
          <a:xfrm>
            <a:off x="5948795" y="5382592"/>
            <a:ext cx="0" cy="4755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CCB87-494D-469A-BD13-A041854D2FB8}"/>
              </a:ext>
            </a:extLst>
          </p:cNvPr>
          <p:cNvSpPr/>
          <p:nvPr/>
        </p:nvSpPr>
        <p:spPr>
          <a:xfrm>
            <a:off x="7608750" y="3845791"/>
            <a:ext cx="1985818" cy="1524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Frontend</a:t>
            </a:r>
            <a:endParaRPr lang="de-CH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1C89BE-7942-495A-A521-A676A6836F0D}"/>
              </a:ext>
            </a:extLst>
          </p:cNvPr>
          <p:cNvSpPr/>
          <p:nvPr/>
        </p:nvSpPr>
        <p:spPr>
          <a:xfrm>
            <a:off x="7608751" y="5858164"/>
            <a:ext cx="1985817" cy="6096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de-CH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5FD569-8AF6-4141-9FDD-37880F9B209E}"/>
              </a:ext>
            </a:extLst>
          </p:cNvPr>
          <p:cNvSpPr/>
          <p:nvPr/>
        </p:nvSpPr>
        <p:spPr>
          <a:xfrm>
            <a:off x="7472511" y="3352800"/>
            <a:ext cx="2274456" cy="335280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Application</a:t>
            </a:r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405F1B-5CE6-4BF7-B779-87F3F790714B}"/>
              </a:ext>
            </a:extLst>
          </p:cNvPr>
          <p:cNvSpPr/>
          <p:nvPr/>
        </p:nvSpPr>
        <p:spPr>
          <a:xfrm>
            <a:off x="7696200" y="4708726"/>
            <a:ext cx="1288476" cy="215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workbench-</a:t>
            </a:r>
            <a:r>
              <a:rPr lang="en-US" sz="800" dirty="0" err="1"/>
              <a:t>application.core</a:t>
            </a:r>
            <a:endParaRPr lang="de-CH" sz="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5FE016-FD1D-4E23-BFB2-28686CE2CCD6}"/>
              </a:ext>
            </a:extLst>
          </p:cNvPr>
          <p:cNvSpPr/>
          <p:nvPr/>
        </p:nvSpPr>
        <p:spPr>
          <a:xfrm>
            <a:off x="9037204" y="4708726"/>
            <a:ext cx="439308" cy="21521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 err="1"/>
              <a:t>Vue</a:t>
            </a:r>
            <a:endParaRPr lang="de-CH" sz="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EE6E0A-52CE-4166-AEFD-9F29B3FA67D4}"/>
              </a:ext>
            </a:extLst>
          </p:cNvPr>
          <p:cNvSpPr/>
          <p:nvPr/>
        </p:nvSpPr>
        <p:spPr>
          <a:xfrm>
            <a:off x="7696201" y="5003765"/>
            <a:ext cx="1780603" cy="217343"/>
          </a:xfrm>
          <a:prstGeom prst="rect">
            <a:avLst/>
          </a:prstGeom>
          <a:solidFill>
            <a:srgbClr val="93E3FF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JavaScript, Web API, DOM</a:t>
            </a:r>
            <a:endParaRPr lang="de-CH" sz="8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A4010E1-DF23-4BC6-BF4D-F3D048CBC400}"/>
              </a:ext>
            </a:extLst>
          </p:cNvPr>
          <p:cNvCxnSpPr/>
          <p:nvPr/>
        </p:nvCxnSpPr>
        <p:spPr>
          <a:xfrm>
            <a:off x="8603967" y="5382592"/>
            <a:ext cx="0" cy="4755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vue js">
            <a:extLst>
              <a:ext uri="{FF2B5EF4-FFF2-40B4-BE49-F238E27FC236}">
                <a16:creationId xmlns:a16="http://schemas.microsoft.com/office/drawing/2014/main" id="{D5C834F6-CB4E-4D69-BDC4-06BCCB48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90" y="4180889"/>
            <a:ext cx="193222" cy="1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gular">
            <a:extLst>
              <a:ext uri="{FF2B5EF4-FFF2-40B4-BE49-F238E27FC236}">
                <a16:creationId xmlns:a16="http://schemas.microsoft.com/office/drawing/2014/main" id="{6FA632FF-AB39-48F1-85AC-460BB0BD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79" y="4126153"/>
            <a:ext cx="217343" cy="2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Image result for react">
            <a:extLst>
              <a:ext uri="{FF2B5EF4-FFF2-40B4-BE49-F238E27FC236}">
                <a16:creationId xmlns:a16="http://schemas.microsoft.com/office/drawing/2014/main" id="{9CDF8E00-B488-4D5B-A957-B29A332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59" y="4139406"/>
            <a:ext cx="304581" cy="2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A63C923-392B-4EA5-ACC3-96DE593907B3}"/>
              </a:ext>
            </a:extLst>
          </p:cNvPr>
          <p:cNvSpPr/>
          <p:nvPr/>
        </p:nvSpPr>
        <p:spPr>
          <a:xfrm>
            <a:off x="4969740" y="838200"/>
            <a:ext cx="2040661" cy="198981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Host Application</a:t>
            </a:r>
            <a:endParaRPr lang="de-CH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80AB54-1F7B-4BCA-92EF-5C779C338424}"/>
              </a:ext>
            </a:extLst>
          </p:cNvPr>
          <p:cNvSpPr/>
          <p:nvPr/>
        </p:nvSpPr>
        <p:spPr>
          <a:xfrm>
            <a:off x="5105401" y="2163235"/>
            <a:ext cx="1780603" cy="215214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Angular</a:t>
            </a:r>
            <a:endParaRPr lang="de-CH" sz="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0D9631-9AFA-4826-B087-F81C5A46DD50}"/>
              </a:ext>
            </a:extLst>
          </p:cNvPr>
          <p:cNvSpPr/>
          <p:nvPr/>
        </p:nvSpPr>
        <p:spPr>
          <a:xfrm>
            <a:off x="5105692" y="1859732"/>
            <a:ext cx="1780603" cy="2173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</a:t>
            </a:r>
            <a:endParaRPr lang="de-CH" sz="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51A096-7F63-4264-9F5F-606D5224BBA4}"/>
              </a:ext>
            </a:extLst>
          </p:cNvPr>
          <p:cNvSpPr/>
          <p:nvPr/>
        </p:nvSpPr>
        <p:spPr>
          <a:xfrm>
            <a:off x="5105692" y="2458274"/>
            <a:ext cx="1780603" cy="21734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JavaScript, Web API, DOM</a:t>
            </a:r>
            <a:endParaRPr lang="de-CH" sz="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E3A07B-08ED-4325-9AF4-A0687186FA15}"/>
              </a:ext>
            </a:extLst>
          </p:cNvPr>
          <p:cNvSpPr/>
          <p:nvPr/>
        </p:nvSpPr>
        <p:spPr>
          <a:xfrm>
            <a:off x="5105401" y="1560461"/>
            <a:ext cx="1780603" cy="2173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800" dirty="0"/>
              <a:t>workbench-application-platform</a:t>
            </a:r>
            <a:endParaRPr lang="de-CH" sz="800" dirty="0"/>
          </a:p>
        </p:txBody>
      </p:sp>
      <p:pic>
        <p:nvPicPr>
          <p:cNvPr id="66" name="Picture 4" descr="Image result for angular">
            <a:extLst>
              <a:ext uri="{FF2B5EF4-FFF2-40B4-BE49-F238E27FC236}">
                <a16:creationId xmlns:a16="http://schemas.microsoft.com/office/drawing/2014/main" id="{C9B30A34-C8BD-49C1-A8A9-1812A8FD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4" y="1174814"/>
            <a:ext cx="294717" cy="29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BEA12482-CC8F-4A2F-B217-DA4991C344AA}"/>
              </a:ext>
            </a:extLst>
          </p:cNvPr>
          <p:cNvGrpSpPr/>
          <p:nvPr/>
        </p:nvGrpSpPr>
        <p:grpSpPr>
          <a:xfrm>
            <a:off x="6503538" y="2895600"/>
            <a:ext cx="887863" cy="874278"/>
            <a:chOff x="5653875" y="1811056"/>
            <a:chExt cx="899325" cy="1008333"/>
          </a:xfrm>
        </p:grpSpPr>
        <p:sp>
          <p:nvSpPr>
            <p:cNvPr id="88" name="Rectangle: Single Corner Snipped 87">
              <a:extLst>
                <a:ext uri="{FF2B5EF4-FFF2-40B4-BE49-F238E27FC236}">
                  <a16:creationId xmlns:a16="http://schemas.microsoft.com/office/drawing/2014/main" id="{28A471E7-A9CE-45C4-9FE5-E9BB6857C1B7}"/>
                </a:ext>
              </a:extLst>
            </p:cNvPr>
            <p:cNvSpPr/>
            <p:nvPr/>
          </p:nvSpPr>
          <p:spPr>
            <a:xfrm>
              <a:off x="5653875" y="1811056"/>
              <a:ext cx="899325" cy="1008333"/>
            </a:xfrm>
            <a:prstGeom prst="snip1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Manifest</a:t>
              </a:r>
              <a:endParaRPr lang="en-US" sz="1100" b="1" dirty="0">
                <a:solidFill>
                  <a:schemeClr val="tx1"/>
                </a:solidFill>
              </a:endParaRPr>
            </a:p>
            <a:p>
              <a:pPr algn="ctr"/>
              <a:br>
                <a:rPr lang="en-US" sz="1100" i="1" dirty="0">
                  <a:solidFill>
                    <a:schemeClr val="tx1"/>
                  </a:solidFill>
                </a:rPr>
              </a:br>
              <a:r>
                <a:rPr lang="en-US" sz="1050" i="1" dirty="0">
                  <a:solidFill>
                    <a:schemeClr val="tx1"/>
                  </a:solidFill>
                </a:rPr>
                <a:t>capabilities</a:t>
              </a:r>
            </a:p>
            <a:p>
              <a:pPr algn="ctr"/>
              <a:r>
                <a:rPr lang="en-US" sz="1050" i="1" dirty="0">
                  <a:solidFill>
                    <a:schemeClr val="tx1"/>
                  </a:solidFill>
                </a:rPr>
                <a:t>intents</a:t>
              </a:r>
              <a:endParaRPr lang="de-CH" sz="1050" i="1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CC6EAEA-05F4-497C-88D2-6FB4DA9BA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811056"/>
              <a:ext cx="0" cy="1510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28F3C7-4D9F-41E6-8C68-A125D736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0800" y="1962150"/>
              <a:ext cx="14980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0029DB-F3DB-493B-86F3-9DE8A11F9BE5}"/>
              </a:ext>
            </a:extLst>
          </p:cNvPr>
          <p:cNvGrpSpPr/>
          <p:nvPr/>
        </p:nvGrpSpPr>
        <p:grpSpPr>
          <a:xfrm>
            <a:off x="1717735" y="2859522"/>
            <a:ext cx="887863" cy="874278"/>
            <a:chOff x="5653875" y="1811056"/>
            <a:chExt cx="899325" cy="1008333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0126C50F-17BD-469B-84C9-ACDF69D9F757}"/>
                </a:ext>
              </a:extLst>
            </p:cNvPr>
            <p:cNvSpPr/>
            <p:nvPr/>
          </p:nvSpPr>
          <p:spPr>
            <a:xfrm>
              <a:off x="5653875" y="1811056"/>
              <a:ext cx="899325" cy="1008333"/>
            </a:xfrm>
            <a:prstGeom prst="snip1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Manifest</a:t>
              </a:r>
              <a:endParaRPr lang="en-US" sz="1100" b="1" dirty="0">
                <a:solidFill>
                  <a:schemeClr val="tx1"/>
                </a:solidFill>
              </a:endParaRPr>
            </a:p>
            <a:p>
              <a:pPr algn="ctr"/>
              <a:br>
                <a:rPr lang="en-US" sz="1100" i="1" dirty="0">
                  <a:solidFill>
                    <a:schemeClr val="tx1"/>
                  </a:solidFill>
                </a:rPr>
              </a:br>
              <a:r>
                <a:rPr lang="en-US" sz="1050" i="1" dirty="0">
                  <a:solidFill>
                    <a:schemeClr val="tx1"/>
                  </a:solidFill>
                </a:rPr>
                <a:t>capabilities</a:t>
              </a:r>
            </a:p>
            <a:p>
              <a:pPr algn="ctr"/>
              <a:r>
                <a:rPr lang="en-US" sz="1050" i="1" dirty="0">
                  <a:solidFill>
                    <a:schemeClr val="tx1"/>
                  </a:solidFill>
                </a:rPr>
                <a:t>intents</a:t>
              </a:r>
              <a:endParaRPr lang="de-CH" sz="1050" i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E1BC7D-B473-43CD-AC6F-4D7291583743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811056"/>
              <a:ext cx="0" cy="1510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538480-ACCA-4327-AB3C-B2333C52D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0800" y="1962150"/>
              <a:ext cx="14980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96DEC03-4180-4266-AF37-3A72208544C8}"/>
              </a:ext>
            </a:extLst>
          </p:cNvPr>
          <p:cNvGrpSpPr/>
          <p:nvPr/>
        </p:nvGrpSpPr>
        <p:grpSpPr>
          <a:xfrm>
            <a:off x="9419115" y="2895600"/>
            <a:ext cx="887863" cy="874278"/>
            <a:chOff x="5653875" y="1811056"/>
            <a:chExt cx="899325" cy="1008333"/>
          </a:xfrm>
        </p:grpSpPr>
        <p:sp>
          <p:nvSpPr>
            <p:cNvPr id="100" name="Rectangle: Single Corner Snipped 99">
              <a:extLst>
                <a:ext uri="{FF2B5EF4-FFF2-40B4-BE49-F238E27FC236}">
                  <a16:creationId xmlns:a16="http://schemas.microsoft.com/office/drawing/2014/main" id="{DEFAA4A7-265F-41D0-90D0-8A1BDC967361}"/>
                </a:ext>
              </a:extLst>
            </p:cNvPr>
            <p:cNvSpPr/>
            <p:nvPr/>
          </p:nvSpPr>
          <p:spPr>
            <a:xfrm>
              <a:off x="5653875" y="1811056"/>
              <a:ext cx="899325" cy="1008333"/>
            </a:xfrm>
            <a:prstGeom prst="snip1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Manifest</a:t>
              </a:r>
              <a:endParaRPr lang="en-US" sz="1100" b="1" dirty="0">
                <a:solidFill>
                  <a:schemeClr val="tx1"/>
                </a:solidFill>
              </a:endParaRPr>
            </a:p>
            <a:p>
              <a:pPr algn="ctr"/>
              <a:br>
                <a:rPr lang="en-US" sz="1100" i="1" dirty="0">
                  <a:solidFill>
                    <a:schemeClr val="tx1"/>
                  </a:solidFill>
                </a:rPr>
              </a:br>
              <a:r>
                <a:rPr lang="en-US" sz="1050" i="1" dirty="0">
                  <a:solidFill>
                    <a:schemeClr val="tx1"/>
                  </a:solidFill>
                </a:rPr>
                <a:t>capabilities</a:t>
              </a:r>
            </a:p>
            <a:p>
              <a:pPr algn="ctr"/>
              <a:r>
                <a:rPr lang="en-US" sz="1050" i="1" dirty="0">
                  <a:solidFill>
                    <a:schemeClr val="tx1"/>
                  </a:solidFill>
                </a:rPr>
                <a:t>intents</a:t>
              </a:r>
              <a:endParaRPr lang="de-CH" sz="1050" i="1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4C8084-15C7-4574-BA89-813DE972889F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811056"/>
              <a:ext cx="0" cy="1510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3E99311-3F4B-4054-A7C6-541BC7392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0800" y="1962150"/>
              <a:ext cx="14980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DB4F1AE-0A7F-4D7D-86E1-2648AD64B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51" y="266416"/>
            <a:ext cx="2654436" cy="381020"/>
          </a:xfrm>
          <a:prstGeom prst="rect">
            <a:avLst/>
          </a:prstGeom>
        </p:spPr>
      </p:pic>
      <p:sp>
        <p:nvSpPr>
          <p:cNvPr id="2" name="Metadata">
            <a:extLst>
              <a:ext uri="{FF2B5EF4-FFF2-40B4-BE49-F238E27FC236}">
                <a16:creationId xmlns:a16="http://schemas.microsoft.com/office/drawing/2014/main" id="{DA8CF1B3-7111-4B12-AAE0-E9AFF7D4F051}"/>
              </a:ext>
            </a:extLst>
          </p:cNvPr>
          <p:cNvSpPr/>
          <p:nvPr/>
        </p:nvSpPr>
        <p:spPr>
          <a:xfrm>
            <a:off x="1536700" y="6540500"/>
            <a:ext cx="3810000" cy="3175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CH" sz="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2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time-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"/>
            <a:ext cx="8763000" cy="65722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667001"/>
            <a:ext cx="4953000" cy="363506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352801"/>
            <a:ext cx="6324600" cy="461480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330484"/>
            <a:ext cx="7924800" cy="5731004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 rot="16200000">
            <a:off x="8795144" y="3363101"/>
            <a:ext cx="6607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rgbClr val="FFFFFF"/>
                </a:solidFill>
              </a:rPr>
              <a:t>https://www.davidalison.com/2013/05/hard-disk-clicking-and-time-machine.htm, http://</a:t>
            </a:r>
            <a:r>
              <a:rPr lang="de-CH" sz="800" dirty="0" err="1">
                <a:solidFill>
                  <a:srgbClr val="FFFFFF"/>
                </a:solidFill>
              </a:rPr>
              <a:t>www.berner</a:t>
            </a:r>
            <a:r>
              <a:rPr lang="de-CH" sz="800" dirty="0">
                <a:solidFill>
                  <a:srgbClr val="FFFFFF"/>
                </a:solidFill>
              </a:rPr>
              <a:t>-architekten-</a:t>
            </a:r>
            <a:r>
              <a:rPr lang="de-CH" sz="800" dirty="0" err="1">
                <a:solidFill>
                  <a:srgbClr val="FFFFFF"/>
                </a:solidFill>
              </a:rPr>
              <a:t>treffen.ch</a:t>
            </a:r>
            <a:r>
              <a:rPr lang="de-CH" sz="800" dirty="0">
                <a:solidFill>
                  <a:srgbClr val="FFFFFF"/>
                </a:solidFill>
              </a:rPr>
              <a:t>/</a:t>
            </a:r>
            <a:r>
              <a:rPr lang="de-CH" sz="800" dirty="0" err="1">
                <a:solidFill>
                  <a:srgbClr val="FFFFFF"/>
                </a:solidFill>
              </a:rPr>
              <a:t>event</a:t>
            </a:r>
            <a:r>
              <a:rPr lang="de-CH" sz="800" dirty="0">
                <a:solidFill>
                  <a:srgbClr val="FFFFFF"/>
                </a:solidFill>
              </a:rPr>
              <a:t>/1l</a:t>
            </a:r>
          </a:p>
          <a:p>
            <a:endParaRPr lang="de-DE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7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 rot="16200000">
            <a:off x="8795144" y="3363101"/>
            <a:ext cx="6607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rgbClr val="FFFFFF"/>
                </a:solidFill>
              </a:rPr>
              <a:t>https://imgur.com/gallery/LGAZEqu</a:t>
            </a:r>
          </a:p>
          <a:p>
            <a:endParaRPr lang="de-DE" sz="8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Monolithic Frontends">
            <a:extLst>
              <a:ext uri="{FF2B5EF4-FFF2-40B4-BE49-F238E27FC236}">
                <a16:creationId xmlns:a16="http://schemas.microsoft.com/office/drawing/2014/main" id="{79F10C46-8D06-4106-97F7-2AF0A91D3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3"/>
          <a:stretch/>
        </p:blipFill>
        <p:spPr bwMode="auto">
          <a:xfrm>
            <a:off x="3814762" y="1052512"/>
            <a:ext cx="45624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5">
            <a:extLst>
              <a:ext uri="{FF2B5EF4-FFF2-40B4-BE49-F238E27FC236}">
                <a16:creationId xmlns:a16="http://schemas.microsoft.com/office/drawing/2014/main" id="{A4CEF363-23DC-4A6D-AD13-8709BD9CD7DA}"/>
              </a:ext>
            </a:extLst>
          </p:cNvPr>
          <p:cNvSpPr txBox="1"/>
          <p:nvPr/>
        </p:nvSpPr>
        <p:spPr>
          <a:xfrm rot="16200000">
            <a:off x="8795144" y="3424656"/>
            <a:ext cx="6607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https://micro-frontends.org/</a:t>
            </a:r>
            <a:endParaRPr lang="de-DE" sz="8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37062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00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B8EEDF2-A20F-4876-92FB-1A89C8ADEB36}"/>
              </a:ext>
            </a:extLst>
          </p:cNvPr>
          <p:cNvGrpSpPr/>
          <p:nvPr/>
        </p:nvGrpSpPr>
        <p:grpSpPr>
          <a:xfrm>
            <a:off x="655778" y="1292540"/>
            <a:ext cx="7989457" cy="4709406"/>
            <a:chOff x="1166086" y="1292540"/>
            <a:chExt cx="7989457" cy="470940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532927-0B70-46CE-8C45-A905FCAED96E}"/>
                </a:ext>
              </a:extLst>
            </p:cNvPr>
            <p:cNvCxnSpPr>
              <a:cxnSpLocks/>
            </p:cNvCxnSpPr>
            <p:nvPr/>
          </p:nvCxnSpPr>
          <p:spPr>
            <a:xfrm>
              <a:off x="1166086" y="4495800"/>
              <a:ext cx="783705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7B9189-E6D3-4C9C-9D73-215FA7FB55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6086" y="2819400"/>
              <a:ext cx="798945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1CFBAD-03F6-4025-8D1D-B3BACF542827}"/>
                </a:ext>
              </a:extLst>
            </p:cNvPr>
            <p:cNvSpPr/>
            <p:nvPr/>
          </p:nvSpPr>
          <p:spPr>
            <a:xfrm rot="16200000">
              <a:off x="939676" y="5034924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de-CH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CE2555-65D6-4E13-A022-7BCE6A905EC9}"/>
                </a:ext>
              </a:extLst>
            </p:cNvPr>
            <p:cNvSpPr/>
            <p:nvPr/>
          </p:nvSpPr>
          <p:spPr>
            <a:xfrm rot="16200000">
              <a:off x="937973" y="3343872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80438A-F5F2-4B8C-BCD4-E296EE4001A4}"/>
                </a:ext>
              </a:extLst>
            </p:cNvPr>
            <p:cNvSpPr/>
            <p:nvPr/>
          </p:nvSpPr>
          <p:spPr>
            <a:xfrm rot="16200000">
              <a:off x="937972" y="1649963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9D8B3B-DDC6-4398-9269-67DF46B01377}"/>
              </a:ext>
            </a:extLst>
          </p:cNvPr>
          <p:cNvGrpSpPr/>
          <p:nvPr/>
        </p:nvGrpSpPr>
        <p:grpSpPr>
          <a:xfrm>
            <a:off x="1480732" y="1295400"/>
            <a:ext cx="2657154" cy="4706548"/>
            <a:chOff x="1785532" y="1295400"/>
            <a:chExt cx="2657154" cy="470654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A4DF657-936E-490B-8CDF-4B34667DBD19}"/>
                </a:ext>
              </a:extLst>
            </p:cNvPr>
            <p:cNvSpPr/>
            <p:nvPr/>
          </p:nvSpPr>
          <p:spPr>
            <a:xfrm>
              <a:off x="1785532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D0D7C1-62A0-4DD0-8CEA-41D9323C1F9F}"/>
                </a:ext>
              </a:extLst>
            </p:cNvPr>
            <p:cNvGrpSpPr/>
            <p:nvPr/>
          </p:nvGrpSpPr>
          <p:grpSpPr>
            <a:xfrm>
              <a:off x="1787235" y="1295400"/>
              <a:ext cx="2655451" cy="4706547"/>
              <a:chOff x="1992743" y="1295400"/>
              <a:chExt cx="2655451" cy="4706547"/>
            </a:xfrm>
            <a:no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DF9B4B-7617-4F0B-8617-AE45D4BFBB68}"/>
                  </a:ext>
                </a:extLst>
              </p:cNvPr>
              <p:cNvSpPr/>
              <p:nvPr/>
            </p:nvSpPr>
            <p:spPr>
              <a:xfrm>
                <a:off x="1992743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Bedarf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</a:p>
              <a:p>
                <a:pPr algn="ctr"/>
                <a:r>
                  <a:rPr lang="de-CH" dirty="0"/>
                  <a:t>Erfassen und Verwalten von Kommerziellen Zugfahrten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0759C02-E72F-4013-B680-6E74168B3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6115" y="4419600"/>
                <a:ext cx="1128706" cy="112870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138706-1412-4D71-AA54-F4E61E798A2C}"/>
              </a:ext>
            </a:extLst>
          </p:cNvPr>
          <p:cNvGrpSpPr/>
          <p:nvPr/>
        </p:nvGrpSpPr>
        <p:grpSpPr>
          <a:xfrm>
            <a:off x="4747492" y="1295400"/>
            <a:ext cx="2655451" cy="4706548"/>
            <a:chOff x="5052292" y="1295400"/>
            <a:chExt cx="2655451" cy="470654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4DD6AAB-B209-40CF-8123-F37DF507D4BD}"/>
                </a:ext>
              </a:extLst>
            </p:cNvPr>
            <p:cNvSpPr/>
            <p:nvPr/>
          </p:nvSpPr>
          <p:spPr>
            <a:xfrm>
              <a:off x="5052292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757315-CE63-4823-A2F4-8BD928F53085}"/>
                </a:ext>
              </a:extLst>
            </p:cNvPr>
            <p:cNvGrpSpPr/>
            <p:nvPr/>
          </p:nvGrpSpPr>
          <p:grpSpPr>
            <a:xfrm>
              <a:off x="5052292" y="1295400"/>
              <a:ext cx="2655451" cy="4706547"/>
              <a:chOff x="5257800" y="1295400"/>
              <a:chExt cx="2655451" cy="4706547"/>
            </a:xfrm>
            <a:no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D04FCE-A557-4E4A-9301-B56837BC723C}"/>
                  </a:ext>
                </a:extLst>
              </p:cNvPr>
              <p:cNvSpPr/>
              <p:nvPr/>
            </p:nvSpPr>
            <p:spPr>
              <a:xfrm>
                <a:off x="5257800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Route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  <a:endParaRPr lang="de-CH" dirty="0"/>
              </a:p>
              <a:p>
                <a:pPr algn="ctr"/>
                <a:r>
                  <a:rPr lang="de-CH" dirty="0"/>
                  <a:t>Fahrwege berechnen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8237BDE-6AF7-407E-9D72-9D0E30754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1172" y="4419603"/>
                <a:ext cx="1128706" cy="112870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75C06-F839-4A88-9A60-737186D9D737}"/>
              </a:ext>
            </a:extLst>
          </p:cNvPr>
          <p:cNvGrpSpPr/>
          <p:nvPr/>
        </p:nvGrpSpPr>
        <p:grpSpPr>
          <a:xfrm>
            <a:off x="8012549" y="1295400"/>
            <a:ext cx="2655451" cy="4706548"/>
            <a:chOff x="8317349" y="1295400"/>
            <a:chExt cx="2655451" cy="47065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5998E64-320F-4C95-9830-BA89D1D7F15D}"/>
                </a:ext>
              </a:extLst>
            </p:cNvPr>
            <p:cNvSpPr/>
            <p:nvPr/>
          </p:nvSpPr>
          <p:spPr>
            <a:xfrm>
              <a:off x="8317349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098D2F-5C63-4788-964C-4D56896FCFB2}"/>
                </a:ext>
              </a:extLst>
            </p:cNvPr>
            <p:cNvGrpSpPr/>
            <p:nvPr/>
          </p:nvGrpSpPr>
          <p:grpSpPr>
            <a:xfrm>
              <a:off x="8317349" y="1295400"/>
              <a:ext cx="2655451" cy="4706547"/>
              <a:chOff x="8382000" y="1295400"/>
              <a:chExt cx="2655451" cy="4706547"/>
            </a:xfrm>
            <a:no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D4BC44-A090-460F-A04B-35AB089E4563}"/>
                  </a:ext>
                </a:extLst>
              </p:cNvPr>
              <p:cNvSpPr/>
              <p:nvPr/>
            </p:nvSpPr>
            <p:spPr>
              <a:xfrm>
                <a:off x="8382000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Plan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  <a:endParaRPr lang="de-CH" dirty="0"/>
              </a:p>
              <a:p>
                <a:pPr algn="ctr"/>
                <a:r>
                  <a:rPr lang="de-CH" dirty="0"/>
                  <a:t>Konfliktfreien Fahrplan berechnen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9961524-63CC-4B7E-B536-684C34714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5373" y="4419603"/>
                <a:ext cx="1128703" cy="1128703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25" name="Picture 4" descr="Image result for angular">
            <a:extLst>
              <a:ext uri="{FF2B5EF4-FFF2-40B4-BE49-F238E27FC236}">
                <a16:creationId xmlns:a16="http://schemas.microsoft.com/office/drawing/2014/main" id="{56D94141-4713-48E7-BAB4-B65B8FEF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75962"/>
            <a:ext cx="438638" cy="4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react">
            <a:extLst>
              <a:ext uri="{FF2B5EF4-FFF2-40B4-BE49-F238E27FC236}">
                <a16:creationId xmlns:a16="http://schemas.microsoft.com/office/drawing/2014/main" id="{9100D861-FDA5-453F-80BD-D235EF6B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12" y="2075962"/>
            <a:ext cx="620776" cy="4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Ã¼r vue">
            <a:extLst>
              <a:ext uri="{FF2B5EF4-FFF2-40B4-BE49-F238E27FC236}">
                <a16:creationId xmlns:a16="http://schemas.microsoft.com/office/drawing/2014/main" id="{4D4BEEC5-15BD-4592-9181-F7DD17DB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8" y="2104781"/>
            <a:ext cx="43964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85DBAC-6EFF-402D-A8C1-EC4134A9B619}"/>
              </a:ext>
            </a:extLst>
          </p:cNvPr>
          <p:cNvSpPr/>
          <p:nvPr/>
        </p:nvSpPr>
        <p:spPr>
          <a:xfrm>
            <a:off x="655778" y="1123951"/>
            <a:ext cx="11307622" cy="1676398"/>
          </a:xfrm>
          <a:prstGeom prst="rect">
            <a:avLst/>
          </a:prstGeom>
          <a:solidFill>
            <a:srgbClr val="4FA65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3F4B25-618F-44E1-A7A0-A18C95640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2" y="1416813"/>
            <a:ext cx="1104896" cy="113588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8EEDF2-A20F-4876-92FB-1A89C8ADEB36}"/>
              </a:ext>
            </a:extLst>
          </p:cNvPr>
          <p:cNvGrpSpPr/>
          <p:nvPr/>
        </p:nvGrpSpPr>
        <p:grpSpPr>
          <a:xfrm>
            <a:off x="655778" y="1292540"/>
            <a:ext cx="7989457" cy="4709406"/>
            <a:chOff x="1166086" y="1292540"/>
            <a:chExt cx="7989457" cy="470940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532927-0B70-46CE-8C45-A905FCAED96E}"/>
                </a:ext>
              </a:extLst>
            </p:cNvPr>
            <p:cNvCxnSpPr>
              <a:cxnSpLocks/>
            </p:cNvCxnSpPr>
            <p:nvPr/>
          </p:nvCxnSpPr>
          <p:spPr>
            <a:xfrm>
              <a:off x="1166086" y="4495800"/>
              <a:ext cx="783705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7B9189-E6D3-4C9C-9D73-215FA7FB55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6086" y="2819400"/>
              <a:ext cx="798945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1CFBAD-03F6-4025-8D1D-B3BACF542827}"/>
                </a:ext>
              </a:extLst>
            </p:cNvPr>
            <p:cNvSpPr/>
            <p:nvPr/>
          </p:nvSpPr>
          <p:spPr>
            <a:xfrm rot="16200000">
              <a:off x="939676" y="5034924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de-CH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CE2555-65D6-4E13-A022-7BCE6A905EC9}"/>
                </a:ext>
              </a:extLst>
            </p:cNvPr>
            <p:cNvSpPr/>
            <p:nvPr/>
          </p:nvSpPr>
          <p:spPr>
            <a:xfrm rot="16200000">
              <a:off x="937973" y="3343872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80438A-F5F2-4B8C-BCD4-E296EE4001A4}"/>
                </a:ext>
              </a:extLst>
            </p:cNvPr>
            <p:cNvSpPr/>
            <p:nvPr/>
          </p:nvSpPr>
          <p:spPr>
            <a:xfrm rot="16200000">
              <a:off x="937972" y="1649963"/>
              <a:ext cx="1324445" cy="6096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9D8B3B-DDC6-4398-9269-67DF46B01377}"/>
              </a:ext>
            </a:extLst>
          </p:cNvPr>
          <p:cNvGrpSpPr/>
          <p:nvPr/>
        </p:nvGrpSpPr>
        <p:grpSpPr>
          <a:xfrm>
            <a:off x="1480732" y="1295400"/>
            <a:ext cx="2657154" cy="4706548"/>
            <a:chOff x="1785532" y="1295400"/>
            <a:chExt cx="2657154" cy="470654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A4DF657-936E-490B-8CDF-4B34667DBD19}"/>
                </a:ext>
              </a:extLst>
            </p:cNvPr>
            <p:cNvSpPr/>
            <p:nvPr/>
          </p:nvSpPr>
          <p:spPr>
            <a:xfrm>
              <a:off x="1785532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D0D7C1-62A0-4DD0-8CEA-41D9323C1F9F}"/>
                </a:ext>
              </a:extLst>
            </p:cNvPr>
            <p:cNvGrpSpPr/>
            <p:nvPr/>
          </p:nvGrpSpPr>
          <p:grpSpPr>
            <a:xfrm>
              <a:off x="1787235" y="1295400"/>
              <a:ext cx="2655451" cy="4706547"/>
              <a:chOff x="1992743" y="1295400"/>
              <a:chExt cx="2655451" cy="4706547"/>
            </a:xfrm>
            <a:noFill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DF9B4B-7617-4F0B-8617-AE45D4BFBB68}"/>
                  </a:ext>
                </a:extLst>
              </p:cNvPr>
              <p:cNvSpPr/>
              <p:nvPr/>
            </p:nvSpPr>
            <p:spPr>
              <a:xfrm>
                <a:off x="1992743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Bedarf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</a:p>
              <a:p>
                <a:pPr algn="ctr"/>
                <a:r>
                  <a:rPr lang="de-CH" dirty="0"/>
                  <a:t>Erfassen und Verwalten von Kommerziellen Zugfahrten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0759C02-E72F-4013-B680-6E74168B3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115" y="4419600"/>
                <a:ext cx="1128706" cy="112870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138706-1412-4D71-AA54-F4E61E798A2C}"/>
              </a:ext>
            </a:extLst>
          </p:cNvPr>
          <p:cNvGrpSpPr/>
          <p:nvPr/>
        </p:nvGrpSpPr>
        <p:grpSpPr>
          <a:xfrm>
            <a:off x="4747492" y="1295400"/>
            <a:ext cx="2655451" cy="4706548"/>
            <a:chOff x="5052292" y="1295400"/>
            <a:chExt cx="2655451" cy="470654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4DD6AAB-B209-40CF-8123-F37DF507D4BD}"/>
                </a:ext>
              </a:extLst>
            </p:cNvPr>
            <p:cNvSpPr/>
            <p:nvPr/>
          </p:nvSpPr>
          <p:spPr>
            <a:xfrm>
              <a:off x="5052292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757315-CE63-4823-A2F4-8BD928F53085}"/>
                </a:ext>
              </a:extLst>
            </p:cNvPr>
            <p:cNvGrpSpPr/>
            <p:nvPr/>
          </p:nvGrpSpPr>
          <p:grpSpPr>
            <a:xfrm>
              <a:off x="5052292" y="1295400"/>
              <a:ext cx="2655451" cy="4706547"/>
              <a:chOff x="5257800" y="1295400"/>
              <a:chExt cx="2655451" cy="4706547"/>
            </a:xfrm>
            <a:no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D04FCE-A557-4E4A-9301-B56837BC723C}"/>
                  </a:ext>
                </a:extLst>
              </p:cNvPr>
              <p:cNvSpPr/>
              <p:nvPr/>
            </p:nvSpPr>
            <p:spPr>
              <a:xfrm>
                <a:off x="5257800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Route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  <a:endParaRPr lang="de-CH" dirty="0"/>
              </a:p>
              <a:p>
                <a:pPr algn="ctr"/>
                <a:r>
                  <a:rPr lang="de-CH" dirty="0"/>
                  <a:t>Fahrwege berechnen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8237BDE-6AF7-407E-9D72-9D0E30754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1172" y="4419603"/>
                <a:ext cx="1128706" cy="112870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75C06-F839-4A88-9A60-737186D9D737}"/>
              </a:ext>
            </a:extLst>
          </p:cNvPr>
          <p:cNvGrpSpPr/>
          <p:nvPr/>
        </p:nvGrpSpPr>
        <p:grpSpPr>
          <a:xfrm>
            <a:off x="8012549" y="1295400"/>
            <a:ext cx="2655451" cy="4706548"/>
            <a:chOff x="8317349" y="1295400"/>
            <a:chExt cx="2655451" cy="470654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5998E64-320F-4C95-9830-BA89D1D7F15D}"/>
                </a:ext>
              </a:extLst>
            </p:cNvPr>
            <p:cNvSpPr/>
            <p:nvPr/>
          </p:nvSpPr>
          <p:spPr>
            <a:xfrm>
              <a:off x="8317349" y="2800350"/>
              <a:ext cx="2655451" cy="320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098D2F-5C63-4788-964C-4D56896FCFB2}"/>
                </a:ext>
              </a:extLst>
            </p:cNvPr>
            <p:cNvGrpSpPr/>
            <p:nvPr/>
          </p:nvGrpSpPr>
          <p:grpSpPr>
            <a:xfrm>
              <a:off x="8317349" y="1295400"/>
              <a:ext cx="2655451" cy="4706547"/>
              <a:chOff x="8382000" y="1295400"/>
              <a:chExt cx="2655451" cy="4706547"/>
            </a:xfrm>
            <a:no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D4BC44-A090-460F-A04B-35AB089E4563}"/>
                  </a:ext>
                </a:extLst>
              </p:cNvPr>
              <p:cNvSpPr/>
              <p:nvPr/>
            </p:nvSpPr>
            <p:spPr>
              <a:xfrm>
                <a:off x="8382000" y="1295400"/>
                <a:ext cx="2655451" cy="4706547"/>
              </a:xfrm>
              <a:prstGeom prst="rect">
                <a:avLst/>
              </a:prstGeom>
              <a:grpFill/>
              <a:ln w="38100"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de-CH" dirty="0"/>
              </a:p>
              <a:p>
                <a:pPr algn="ctr"/>
                <a:r>
                  <a:rPr lang="de-CH" dirty="0" err="1"/>
                  <a:t>Kapa</a:t>
                </a:r>
                <a:r>
                  <a:rPr lang="de-CH" dirty="0"/>
                  <a:t>-</a:t>
                </a:r>
                <a:r>
                  <a:rPr lang="de-CH" b="1" dirty="0"/>
                  <a:t>Plan</a:t>
                </a:r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endParaRPr lang="de-CH" dirty="0"/>
              </a:p>
              <a:p>
                <a:pPr algn="ctr"/>
                <a:r>
                  <a:rPr lang="de-CH" b="1" dirty="0"/>
                  <a:t>Aufgabe:</a:t>
                </a:r>
                <a:endParaRPr lang="de-CH" dirty="0"/>
              </a:p>
              <a:p>
                <a:pPr algn="ctr"/>
                <a:r>
                  <a:rPr lang="de-CH" dirty="0"/>
                  <a:t>Konfliktfreien Fahrplan berechnen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9961524-63CC-4B7E-B536-684C34714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5373" y="4419603"/>
                <a:ext cx="1128703" cy="1128703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25" name="Picture 4" descr="Image result for angular">
            <a:extLst>
              <a:ext uri="{FF2B5EF4-FFF2-40B4-BE49-F238E27FC236}">
                <a16:creationId xmlns:a16="http://schemas.microsoft.com/office/drawing/2014/main" id="{56D94141-4713-48E7-BAB4-B65B8FEF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75962"/>
            <a:ext cx="438638" cy="4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react">
            <a:extLst>
              <a:ext uri="{FF2B5EF4-FFF2-40B4-BE49-F238E27FC236}">
                <a16:creationId xmlns:a16="http://schemas.microsoft.com/office/drawing/2014/main" id="{9100D861-FDA5-453F-80BD-D235EF6B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12" y="2075962"/>
            <a:ext cx="620776" cy="4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Ã¼r vue">
            <a:extLst>
              <a:ext uri="{FF2B5EF4-FFF2-40B4-BE49-F238E27FC236}">
                <a16:creationId xmlns:a16="http://schemas.microsoft.com/office/drawing/2014/main" id="{4D4BEEC5-15BD-4592-9181-F7DD17DB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8" y="2104781"/>
            <a:ext cx="43964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5A52BE1C-4CF5-4003-9593-2E574807FF16}"/>
              </a:ext>
            </a:extLst>
          </p:cNvPr>
          <p:cNvSpPr/>
          <p:nvPr/>
        </p:nvSpPr>
        <p:spPr>
          <a:xfrm>
            <a:off x="4199334" y="1981200"/>
            <a:ext cx="486709" cy="2286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9D003A75-75EB-4769-8608-40FF27182E72}"/>
              </a:ext>
            </a:extLst>
          </p:cNvPr>
          <p:cNvSpPr/>
          <p:nvPr/>
        </p:nvSpPr>
        <p:spPr>
          <a:xfrm>
            <a:off x="7464391" y="1981200"/>
            <a:ext cx="486709" cy="2286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53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56951A8-B793-4181-B76D-B8DE33AA178A}"/>
              </a:ext>
            </a:extLst>
          </p:cNvPr>
          <p:cNvGrpSpPr/>
          <p:nvPr/>
        </p:nvGrpSpPr>
        <p:grpSpPr>
          <a:xfrm>
            <a:off x="3324224" y="1414039"/>
            <a:ext cx="2716940" cy="4043788"/>
            <a:chOff x="5963526" y="-160435"/>
            <a:chExt cx="1505457" cy="224412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8227202-5E85-4866-8AE3-90ECD55B1F7E}"/>
                </a:ext>
              </a:extLst>
            </p:cNvPr>
            <p:cNvSpPr/>
            <p:nvPr/>
          </p:nvSpPr>
          <p:spPr>
            <a:xfrm>
              <a:off x="5963526" y="-160435"/>
              <a:ext cx="1505457" cy="22441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8229DFC-AA3C-4ED2-88A4-FCC613DB11DA}"/>
                </a:ext>
              </a:extLst>
            </p:cNvPr>
            <p:cNvSpPr/>
            <p:nvPr/>
          </p:nvSpPr>
          <p:spPr>
            <a:xfrm>
              <a:off x="6032693" y="-89871"/>
              <a:ext cx="1358707" cy="132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8F61EB-167E-497E-8B65-8CB94B9001FF}"/>
                </a:ext>
              </a:extLst>
            </p:cNvPr>
            <p:cNvSpPr/>
            <p:nvPr/>
          </p:nvSpPr>
          <p:spPr>
            <a:xfrm rot="5400000">
              <a:off x="6037585" y="92056"/>
              <a:ext cx="480241" cy="4900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23AEF86-52F8-4C6C-BC0A-B336D8336A65}"/>
                </a:ext>
              </a:extLst>
            </p:cNvPr>
            <p:cNvSpPr/>
            <p:nvPr/>
          </p:nvSpPr>
          <p:spPr>
            <a:xfrm rot="5400000">
              <a:off x="6960587" y="-205869"/>
              <a:ext cx="88865" cy="741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F5EFC34-EAB5-4C9D-9F7D-E00C1F1AF7EC}"/>
                </a:ext>
              </a:extLst>
            </p:cNvPr>
            <p:cNvSpPr/>
            <p:nvPr/>
          </p:nvSpPr>
          <p:spPr>
            <a:xfrm rot="5400000">
              <a:off x="6855327" y="79753"/>
              <a:ext cx="95813" cy="5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682F659-2EC8-4523-8BAB-9B0B905FF348}"/>
                </a:ext>
              </a:extLst>
            </p:cNvPr>
            <p:cNvSpPr/>
            <p:nvPr/>
          </p:nvSpPr>
          <p:spPr>
            <a:xfrm rot="5400000">
              <a:off x="6960587" y="154855"/>
              <a:ext cx="88865" cy="741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91BB98C1-83FA-4927-9A19-AEDE4F67444E}"/>
              </a:ext>
            </a:extLst>
          </p:cNvPr>
          <p:cNvGrpSpPr/>
          <p:nvPr/>
        </p:nvGrpSpPr>
        <p:grpSpPr>
          <a:xfrm>
            <a:off x="3324274" y="1414559"/>
            <a:ext cx="2718472" cy="4042787"/>
            <a:chOff x="6312990" y="680256"/>
            <a:chExt cx="2718472" cy="4042787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9D6B8A8-E12C-4BB7-A37A-B2EF4127AA71}"/>
                </a:ext>
              </a:extLst>
            </p:cNvPr>
            <p:cNvSpPr/>
            <p:nvPr/>
          </p:nvSpPr>
          <p:spPr>
            <a:xfrm>
              <a:off x="6312990" y="681757"/>
              <a:ext cx="2716091" cy="40412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F09CAE7D-69E6-4CE9-B98C-F280AFE0735D}"/>
                </a:ext>
              </a:extLst>
            </p:cNvPr>
            <p:cNvSpPr/>
            <p:nvPr/>
          </p:nvSpPr>
          <p:spPr>
            <a:xfrm>
              <a:off x="6449872" y="1094497"/>
              <a:ext cx="2478654" cy="23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A2C8DEB-3939-40F3-8DAB-F4CAB56E3874}"/>
                </a:ext>
              </a:extLst>
            </p:cNvPr>
            <p:cNvSpPr/>
            <p:nvPr/>
          </p:nvSpPr>
          <p:spPr>
            <a:xfrm rot="5400000">
              <a:off x="6463654" y="1412649"/>
              <a:ext cx="853300" cy="8808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AEFDDF20-AC41-426B-AE5C-B4D3CAF1D007}"/>
                </a:ext>
              </a:extLst>
            </p:cNvPr>
            <p:cNvSpPr/>
            <p:nvPr/>
          </p:nvSpPr>
          <p:spPr>
            <a:xfrm rot="5400000">
              <a:off x="8150755" y="848689"/>
              <a:ext cx="157897" cy="1397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76685F42-0C0E-47EE-907F-933E1DADAC17}"/>
                </a:ext>
              </a:extLst>
            </p:cNvPr>
            <p:cNvSpPr/>
            <p:nvPr/>
          </p:nvSpPr>
          <p:spPr>
            <a:xfrm rot="5400000">
              <a:off x="7929631" y="1390283"/>
              <a:ext cx="170242" cy="967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E6D3A84-8B86-40A6-ADE8-4EFC936DC2CE}"/>
                </a:ext>
              </a:extLst>
            </p:cNvPr>
            <p:cNvSpPr/>
            <p:nvPr/>
          </p:nvSpPr>
          <p:spPr>
            <a:xfrm rot="5400000">
              <a:off x="8150755" y="1489633"/>
              <a:ext cx="157897" cy="1397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1AD4168-0AD8-45DF-B6FD-87BAC118F3CC}"/>
                </a:ext>
              </a:extLst>
            </p:cNvPr>
            <p:cNvSpPr/>
            <p:nvPr/>
          </p:nvSpPr>
          <p:spPr>
            <a:xfrm>
              <a:off x="8346374" y="680944"/>
              <a:ext cx="685088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5B427EC-61F0-4FE2-B1E6-68995E80EDBC}"/>
                </a:ext>
              </a:extLst>
            </p:cNvPr>
            <p:cNvSpPr/>
            <p:nvPr/>
          </p:nvSpPr>
          <p:spPr>
            <a:xfrm>
              <a:off x="7675415" y="680944"/>
              <a:ext cx="67782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BBE7EA4B-C522-42A0-8302-0EB8948F128C}"/>
                </a:ext>
              </a:extLst>
            </p:cNvPr>
            <p:cNvSpPr/>
            <p:nvPr/>
          </p:nvSpPr>
          <p:spPr>
            <a:xfrm>
              <a:off x="6313468" y="680256"/>
              <a:ext cx="68894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52E44E9E-511B-4924-AC04-607990251D3D}"/>
              </a:ext>
            </a:extLst>
          </p:cNvPr>
          <p:cNvGrpSpPr/>
          <p:nvPr/>
        </p:nvGrpSpPr>
        <p:grpSpPr>
          <a:xfrm>
            <a:off x="3323080" y="1413430"/>
            <a:ext cx="5406582" cy="4043915"/>
            <a:chOff x="11555136" y="-2434901"/>
            <a:chExt cx="5406582" cy="4043915"/>
          </a:xfrm>
        </p:grpSpPr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562C6E34-9739-4C8A-912F-1A3316298F51}"/>
                </a:ext>
              </a:extLst>
            </p:cNvPr>
            <p:cNvSpPr/>
            <p:nvPr/>
          </p:nvSpPr>
          <p:spPr>
            <a:xfrm>
              <a:off x="14271089" y="-2433772"/>
              <a:ext cx="2688373" cy="4041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124C46E-A5EB-49B0-BC27-54AD1FE5A821}"/>
                </a:ext>
              </a:extLst>
            </p:cNvPr>
            <p:cNvSpPr/>
            <p:nvPr/>
          </p:nvSpPr>
          <p:spPr>
            <a:xfrm>
              <a:off x="11555273" y="-2434773"/>
              <a:ext cx="2716091" cy="4043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AA5184D8-3F3A-47E4-8E43-99C865CD9943}"/>
                </a:ext>
              </a:extLst>
            </p:cNvPr>
            <p:cNvSpPr/>
            <p:nvPr/>
          </p:nvSpPr>
          <p:spPr>
            <a:xfrm>
              <a:off x="11689774" y="-2019531"/>
              <a:ext cx="2478654" cy="23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58D7AEE2-3BF9-4119-95F2-B06B54CCDBD9}"/>
                </a:ext>
              </a:extLst>
            </p:cNvPr>
            <p:cNvSpPr/>
            <p:nvPr/>
          </p:nvSpPr>
          <p:spPr>
            <a:xfrm rot="5400000">
              <a:off x="11703556" y="-1701379"/>
              <a:ext cx="853300" cy="8808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94C11065-CA70-4E51-A0AF-F19510A6E81D}"/>
                </a:ext>
              </a:extLst>
            </p:cNvPr>
            <p:cNvSpPr/>
            <p:nvPr/>
          </p:nvSpPr>
          <p:spPr>
            <a:xfrm rot="5400000">
              <a:off x="13390657" y="-2265339"/>
              <a:ext cx="157897" cy="1397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4D57EE97-9C4E-463D-921D-F423B31517E7}"/>
                </a:ext>
              </a:extLst>
            </p:cNvPr>
            <p:cNvSpPr/>
            <p:nvPr/>
          </p:nvSpPr>
          <p:spPr>
            <a:xfrm rot="5400000">
              <a:off x="13169533" y="-1723745"/>
              <a:ext cx="170242" cy="967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B21AD164-BF30-4294-B76A-57078D81D3AF}"/>
                </a:ext>
              </a:extLst>
            </p:cNvPr>
            <p:cNvSpPr/>
            <p:nvPr/>
          </p:nvSpPr>
          <p:spPr>
            <a:xfrm rot="5400000">
              <a:off x="13390657" y="-1624395"/>
              <a:ext cx="157897" cy="1397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97BDC080-9616-4E57-82A0-8D66D5EC37B5}"/>
                </a:ext>
              </a:extLst>
            </p:cNvPr>
            <p:cNvSpPr/>
            <p:nvPr/>
          </p:nvSpPr>
          <p:spPr>
            <a:xfrm>
              <a:off x="13586276" y="-2432281"/>
              <a:ext cx="685088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6784FC9-ABBB-45DC-A383-3EDC2AF306A6}"/>
                </a:ext>
              </a:extLst>
            </p:cNvPr>
            <p:cNvSpPr/>
            <p:nvPr/>
          </p:nvSpPr>
          <p:spPr>
            <a:xfrm>
              <a:off x="12915317" y="-2432281"/>
              <a:ext cx="67782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5981222C-A93E-4FEC-9E09-5B08D2354F51}"/>
                </a:ext>
              </a:extLst>
            </p:cNvPr>
            <p:cNvSpPr/>
            <p:nvPr/>
          </p:nvSpPr>
          <p:spPr>
            <a:xfrm>
              <a:off x="11555136" y="-2432281"/>
              <a:ext cx="68894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8DBFFC76-30DB-4009-BE25-B9FCFBD7ED5C}"/>
                </a:ext>
              </a:extLst>
            </p:cNvPr>
            <p:cNvSpPr/>
            <p:nvPr/>
          </p:nvSpPr>
          <p:spPr>
            <a:xfrm>
              <a:off x="16291385" y="-2434901"/>
              <a:ext cx="670333" cy="282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E3E88E21-8D30-442B-9614-AC3BF7B7EB6D}"/>
                </a:ext>
              </a:extLst>
            </p:cNvPr>
            <p:cNvSpPr/>
            <p:nvPr/>
          </p:nvSpPr>
          <p:spPr>
            <a:xfrm>
              <a:off x="14917301" y="-2434203"/>
              <a:ext cx="702849" cy="281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7FA9F4DC-8690-4B39-8B9D-3C3B6E5667F9}"/>
                </a:ext>
              </a:extLst>
            </p:cNvPr>
            <p:cNvSpPr/>
            <p:nvPr/>
          </p:nvSpPr>
          <p:spPr>
            <a:xfrm>
              <a:off x="15614998" y="-2434901"/>
              <a:ext cx="677829" cy="282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290958BB-9A35-4E88-8988-95BD4054C6C2}"/>
                </a:ext>
              </a:extLst>
            </p:cNvPr>
            <p:cNvCxnSpPr>
              <a:cxnSpLocks/>
            </p:cNvCxnSpPr>
            <p:nvPr/>
          </p:nvCxnSpPr>
          <p:spPr>
            <a:xfrm>
              <a:off x="16958367" y="-2425051"/>
              <a:ext cx="0" cy="403317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AB8FC01B-59BB-47CF-9D78-0BADFA5997E6}"/>
                </a:ext>
              </a:extLst>
            </p:cNvPr>
            <p:cNvCxnSpPr>
              <a:cxnSpLocks/>
            </p:cNvCxnSpPr>
            <p:nvPr/>
          </p:nvCxnSpPr>
          <p:spPr>
            <a:xfrm>
              <a:off x="14271364" y="-2434901"/>
              <a:ext cx="0" cy="40430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C74E3E8B-4ADE-4E96-B1E6-D7EAF523F392}"/>
                </a:ext>
              </a:extLst>
            </p:cNvPr>
            <p:cNvSpPr/>
            <p:nvPr/>
          </p:nvSpPr>
          <p:spPr>
            <a:xfrm>
              <a:off x="14391615" y="-2019531"/>
              <a:ext cx="2478654" cy="23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7986414C-987B-40A3-BE75-8E467880F904}"/>
                </a:ext>
              </a:extLst>
            </p:cNvPr>
            <p:cNvSpPr/>
            <p:nvPr/>
          </p:nvSpPr>
          <p:spPr>
            <a:xfrm rot="5400000">
              <a:off x="14405397" y="-1701379"/>
              <a:ext cx="853300" cy="8808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12002DF6-EE17-4A80-BCBA-5210C38B334D}"/>
                </a:ext>
              </a:extLst>
            </p:cNvPr>
            <p:cNvSpPr/>
            <p:nvPr/>
          </p:nvSpPr>
          <p:spPr>
            <a:xfrm rot="5400000">
              <a:off x="16092498" y="-2265339"/>
              <a:ext cx="157897" cy="1397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F75DA98-D48F-4086-B164-3214EE27F881}"/>
                </a:ext>
              </a:extLst>
            </p:cNvPr>
            <p:cNvSpPr/>
            <p:nvPr/>
          </p:nvSpPr>
          <p:spPr>
            <a:xfrm rot="5400000">
              <a:off x="15871374" y="-1723745"/>
              <a:ext cx="170242" cy="967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C31A31E4-C433-4CC7-B96F-293D4F638E6C}"/>
                </a:ext>
              </a:extLst>
            </p:cNvPr>
            <p:cNvSpPr/>
            <p:nvPr/>
          </p:nvSpPr>
          <p:spPr>
            <a:xfrm rot="5400000">
              <a:off x="16092498" y="-1624395"/>
              <a:ext cx="157897" cy="1397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2E3A80E-256F-4A42-A443-C5D365A8D0C0}"/>
              </a:ext>
            </a:extLst>
          </p:cNvPr>
          <p:cNvGrpSpPr/>
          <p:nvPr/>
        </p:nvGrpSpPr>
        <p:grpSpPr>
          <a:xfrm>
            <a:off x="3321985" y="1413430"/>
            <a:ext cx="5403232" cy="4041894"/>
            <a:chOff x="-2581791" y="1287533"/>
            <a:chExt cx="5403232" cy="4041894"/>
          </a:xfrm>
        </p:grpSpPr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34D9BAC1-6B51-4974-9F27-31F239EA9F3D}"/>
                </a:ext>
              </a:extLst>
            </p:cNvPr>
            <p:cNvSpPr/>
            <p:nvPr/>
          </p:nvSpPr>
          <p:spPr>
            <a:xfrm>
              <a:off x="-2581654" y="1288566"/>
              <a:ext cx="2716091" cy="4040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F9D1FF7E-EA1D-4169-B23B-DD20865792F5}"/>
                </a:ext>
              </a:extLst>
            </p:cNvPr>
            <p:cNvSpPr/>
            <p:nvPr/>
          </p:nvSpPr>
          <p:spPr>
            <a:xfrm>
              <a:off x="-2446585" y="1700721"/>
              <a:ext cx="2478654" cy="23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40EC77A8-1825-4A10-B781-034515AB9639}"/>
                </a:ext>
              </a:extLst>
            </p:cNvPr>
            <p:cNvSpPr/>
            <p:nvPr/>
          </p:nvSpPr>
          <p:spPr>
            <a:xfrm rot="5400000">
              <a:off x="-2432803" y="2018873"/>
              <a:ext cx="853300" cy="8808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2A1446B-8C8B-4361-872D-A0D8935CC6D2}"/>
                </a:ext>
              </a:extLst>
            </p:cNvPr>
            <p:cNvSpPr/>
            <p:nvPr/>
          </p:nvSpPr>
          <p:spPr>
            <a:xfrm rot="5400000">
              <a:off x="-745702" y="1454913"/>
              <a:ext cx="157897" cy="1397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6ED7511-F800-442A-83C7-61461D5B9FE3}"/>
                </a:ext>
              </a:extLst>
            </p:cNvPr>
            <p:cNvSpPr/>
            <p:nvPr/>
          </p:nvSpPr>
          <p:spPr>
            <a:xfrm rot="5400000">
              <a:off x="-966826" y="1996507"/>
              <a:ext cx="170242" cy="967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748BBEB8-F1BE-4350-BA6D-DD405957534E}"/>
                </a:ext>
              </a:extLst>
            </p:cNvPr>
            <p:cNvSpPr/>
            <p:nvPr/>
          </p:nvSpPr>
          <p:spPr>
            <a:xfrm rot="5400000">
              <a:off x="-745702" y="2095857"/>
              <a:ext cx="157897" cy="1397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B69F6C2E-BE33-4241-A6C5-33E70A21F2FF}"/>
                </a:ext>
              </a:extLst>
            </p:cNvPr>
            <p:cNvSpPr/>
            <p:nvPr/>
          </p:nvSpPr>
          <p:spPr>
            <a:xfrm>
              <a:off x="-541201" y="1288025"/>
              <a:ext cx="67768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EA11763E-B61E-4D0A-91D0-956EC670B082}"/>
                </a:ext>
              </a:extLst>
            </p:cNvPr>
            <p:cNvSpPr/>
            <p:nvPr/>
          </p:nvSpPr>
          <p:spPr>
            <a:xfrm>
              <a:off x="-1221610" y="1288895"/>
              <a:ext cx="68040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C885DEF1-FB0E-4FFF-AA2B-8D561B23D2E9}"/>
                </a:ext>
              </a:extLst>
            </p:cNvPr>
            <p:cNvSpPr/>
            <p:nvPr/>
          </p:nvSpPr>
          <p:spPr>
            <a:xfrm>
              <a:off x="-2581791" y="1288895"/>
              <a:ext cx="68894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95E5CE23-0DC3-43F1-9A3F-3F1DC7E55DBE}"/>
                </a:ext>
              </a:extLst>
            </p:cNvPr>
            <p:cNvSpPr/>
            <p:nvPr/>
          </p:nvSpPr>
          <p:spPr>
            <a:xfrm>
              <a:off x="134713" y="3581709"/>
              <a:ext cx="2686728" cy="17477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43BD4B44-90B3-427B-B831-D3A77993F98F}"/>
                </a:ext>
              </a:extLst>
            </p:cNvPr>
            <p:cNvSpPr/>
            <p:nvPr/>
          </p:nvSpPr>
          <p:spPr>
            <a:xfrm>
              <a:off x="258093" y="4047630"/>
              <a:ext cx="2478654" cy="23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D399D71E-C833-4BDC-B895-068CE71DFE29}"/>
                </a:ext>
              </a:extLst>
            </p:cNvPr>
            <p:cNvSpPr/>
            <p:nvPr/>
          </p:nvSpPr>
          <p:spPr>
            <a:xfrm rot="5400000">
              <a:off x="271875" y="4365782"/>
              <a:ext cx="853300" cy="8808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58571E9-0585-4B9D-B512-90CBF0024FEF}"/>
                </a:ext>
              </a:extLst>
            </p:cNvPr>
            <p:cNvSpPr/>
            <p:nvPr/>
          </p:nvSpPr>
          <p:spPr>
            <a:xfrm rot="5400000">
              <a:off x="1958976" y="3801822"/>
              <a:ext cx="157897" cy="1397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469FB1EF-04F3-4AB6-9822-746C9618AB48}"/>
                </a:ext>
              </a:extLst>
            </p:cNvPr>
            <p:cNvSpPr/>
            <p:nvPr/>
          </p:nvSpPr>
          <p:spPr>
            <a:xfrm rot="5400000">
              <a:off x="1737852" y="4343416"/>
              <a:ext cx="170242" cy="967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1A5CBCA5-8B6E-40D0-A1C6-131A27D4E01E}"/>
                </a:ext>
              </a:extLst>
            </p:cNvPr>
            <p:cNvSpPr/>
            <p:nvPr/>
          </p:nvSpPr>
          <p:spPr>
            <a:xfrm rot="5400000">
              <a:off x="1958976" y="4442765"/>
              <a:ext cx="157897" cy="13976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D84F946D-CEA2-4DDE-B8DB-21FBF2A24407}"/>
                </a:ext>
              </a:extLst>
            </p:cNvPr>
            <p:cNvCxnSpPr>
              <a:cxnSpLocks/>
            </p:cNvCxnSpPr>
            <p:nvPr/>
          </p:nvCxnSpPr>
          <p:spPr>
            <a:xfrm>
              <a:off x="2821440" y="1295360"/>
              <a:ext cx="0" cy="403317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2D5A464-9FA3-4838-97BB-B491A28B94B2}"/>
                </a:ext>
              </a:extLst>
            </p:cNvPr>
            <p:cNvSpPr/>
            <p:nvPr/>
          </p:nvSpPr>
          <p:spPr>
            <a:xfrm>
              <a:off x="2154596" y="3580604"/>
              <a:ext cx="666844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D636C480-566C-446B-B41F-1D43CC487287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9" y="3579331"/>
              <a:ext cx="267848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258E83EB-EEEA-4AA1-8532-BCA26A9B1AAE}"/>
                </a:ext>
              </a:extLst>
            </p:cNvPr>
            <p:cNvSpPr/>
            <p:nvPr/>
          </p:nvSpPr>
          <p:spPr>
            <a:xfrm>
              <a:off x="811096" y="3580604"/>
              <a:ext cx="67782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F21D84D-71E1-412F-8DB8-72BE1D9B8FAC}"/>
                </a:ext>
              </a:extLst>
            </p:cNvPr>
            <p:cNvSpPr/>
            <p:nvPr/>
          </p:nvSpPr>
          <p:spPr>
            <a:xfrm>
              <a:off x="134575" y="3580604"/>
              <a:ext cx="677829" cy="2792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0CCD44B0-FF67-4993-B0F1-48E3B597366F}"/>
                </a:ext>
              </a:extLst>
            </p:cNvPr>
            <p:cNvCxnSpPr>
              <a:cxnSpLocks/>
            </p:cNvCxnSpPr>
            <p:nvPr/>
          </p:nvCxnSpPr>
          <p:spPr>
            <a:xfrm>
              <a:off x="134437" y="1287533"/>
              <a:ext cx="0" cy="40410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060AD2D1-57C8-4DFA-B773-0790026DE01E}"/>
              </a:ext>
            </a:extLst>
          </p:cNvPr>
          <p:cNvGrpSpPr/>
          <p:nvPr/>
        </p:nvGrpSpPr>
        <p:grpSpPr>
          <a:xfrm>
            <a:off x="2209800" y="1414462"/>
            <a:ext cx="1112321" cy="4041547"/>
            <a:chOff x="-3897626" y="-3133606"/>
            <a:chExt cx="1112321" cy="4041547"/>
          </a:xfrm>
        </p:grpSpPr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68874EF1-A01F-4134-8CA8-C68A8B0E8133}"/>
                </a:ext>
              </a:extLst>
            </p:cNvPr>
            <p:cNvSpPr/>
            <p:nvPr/>
          </p:nvSpPr>
          <p:spPr>
            <a:xfrm>
              <a:off x="-3713071" y="-3133605"/>
              <a:ext cx="927766" cy="153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31DC86DA-4077-48B3-909F-C124F5D6B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852721" y="-3096559"/>
              <a:ext cx="0" cy="7606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Straight Connector 813">
              <a:extLst>
                <a:ext uri="{FF2B5EF4-FFF2-40B4-BE49-F238E27FC236}">
                  <a16:creationId xmlns:a16="http://schemas.microsoft.com/office/drawing/2014/main" id="{3D111519-DA6E-42A1-A2B7-970759EDDD1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2852721" y="-3096960"/>
              <a:ext cx="0" cy="7695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5" name="Rectangle 814">
              <a:extLst>
                <a:ext uri="{FF2B5EF4-FFF2-40B4-BE49-F238E27FC236}">
                  <a16:creationId xmlns:a16="http://schemas.microsoft.com/office/drawing/2014/main" id="{E6BF1207-A7E5-4C7B-A24F-EB36A3B12681}"/>
                </a:ext>
              </a:extLst>
            </p:cNvPr>
            <p:cNvSpPr/>
            <p:nvPr/>
          </p:nvSpPr>
          <p:spPr>
            <a:xfrm>
              <a:off x="-3897626" y="-3133606"/>
              <a:ext cx="184554" cy="40415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800" dirty="0">
                <a:solidFill>
                  <a:schemeClr val="tx1"/>
                </a:solidFill>
              </a:endParaRPr>
            </a:p>
          </p:txBody>
        </p: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EAB0270B-F98B-43B3-9BC1-324632340184}"/>
                </a:ext>
              </a:extLst>
            </p:cNvPr>
            <p:cNvSpPr/>
            <p:nvPr/>
          </p:nvSpPr>
          <p:spPr>
            <a:xfrm rot="5400000">
              <a:off x="-3297129" y="-3152520"/>
              <a:ext cx="107933" cy="8273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A7A44371-36C8-439E-A970-85BC20A00819}"/>
                </a:ext>
              </a:extLst>
            </p:cNvPr>
            <p:cNvSpPr/>
            <p:nvPr/>
          </p:nvSpPr>
          <p:spPr>
            <a:xfrm rot="5400000">
              <a:off x="-3297130" y="-2965713"/>
              <a:ext cx="107936" cy="8273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F2D2596D-2138-4D9D-A93E-8600BBAE495D}"/>
                </a:ext>
              </a:extLst>
            </p:cNvPr>
            <p:cNvSpPr/>
            <p:nvPr/>
          </p:nvSpPr>
          <p:spPr>
            <a:xfrm rot="5400000">
              <a:off x="-3297131" y="-2778911"/>
              <a:ext cx="107934" cy="8273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3B2211C0-8C7F-4DF6-938D-01E522727D2E}"/>
                </a:ext>
              </a:extLst>
            </p:cNvPr>
            <p:cNvSpPr/>
            <p:nvPr/>
          </p:nvSpPr>
          <p:spPr>
            <a:xfrm rot="5400000">
              <a:off x="-3428189" y="-2461049"/>
              <a:ext cx="99924" cy="5572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494F2735-F994-40AE-A93D-B9F7EB6FD940}"/>
                </a:ext>
              </a:extLst>
            </p:cNvPr>
            <p:cNvSpPr/>
            <p:nvPr/>
          </p:nvSpPr>
          <p:spPr>
            <a:xfrm>
              <a:off x="-3852761" y="-2928866"/>
              <a:ext cx="82184" cy="81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38" name="Rectangle: Rounded Corners 837">
              <a:extLst>
                <a:ext uri="{FF2B5EF4-FFF2-40B4-BE49-F238E27FC236}">
                  <a16:creationId xmlns:a16="http://schemas.microsoft.com/office/drawing/2014/main" id="{3F33534F-5A80-49CA-A9BF-43323B5C57E4}"/>
                </a:ext>
              </a:extLst>
            </p:cNvPr>
            <p:cNvSpPr/>
            <p:nvPr/>
          </p:nvSpPr>
          <p:spPr>
            <a:xfrm>
              <a:off x="-3852761" y="-2766109"/>
              <a:ext cx="82184" cy="81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39" name="Rectangle: Rounded Corners 838">
              <a:extLst>
                <a:ext uri="{FF2B5EF4-FFF2-40B4-BE49-F238E27FC236}">
                  <a16:creationId xmlns:a16="http://schemas.microsoft.com/office/drawing/2014/main" id="{07BDA311-4ECF-4C8A-B5E2-152AEAB5D79E}"/>
                </a:ext>
              </a:extLst>
            </p:cNvPr>
            <p:cNvSpPr/>
            <p:nvPr/>
          </p:nvSpPr>
          <p:spPr>
            <a:xfrm>
              <a:off x="-3852761" y="-2603352"/>
              <a:ext cx="82184" cy="81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0" name="Rectangle: Rounded Corners 839">
              <a:extLst>
                <a:ext uri="{FF2B5EF4-FFF2-40B4-BE49-F238E27FC236}">
                  <a16:creationId xmlns:a16="http://schemas.microsoft.com/office/drawing/2014/main" id="{B68FA97D-EA0E-4312-B2B2-88478B9FF4EA}"/>
                </a:ext>
              </a:extLst>
            </p:cNvPr>
            <p:cNvSpPr/>
            <p:nvPr/>
          </p:nvSpPr>
          <p:spPr>
            <a:xfrm>
              <a:off x="-3852761" y="-2440595"/>
              <a:ext cx="82184" cy="81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1" name="Rectangle: Rounded Corners 840">
              <a:extLst>
                <a:ext uri="{FF2B5EF4-FFF2-40B4-BE49-F238E27FC236}">
                  <a16:creationId xmlns:a16="http://schemas.microsoft.com/office/drawing/2014/main" id="{2B871763-6B0E-40A9-9F0D-703550B4A8C8}"/>
                </a:ext>
              </a:extLst>
            </p:cNvPr>
            <p:cNvSpPr/>
            <p:nvPr/>
          </p:nvSpPr>
          <p:spPr>
            <a:xfrm>
              <a:off x="-3852761" y="-2277838"/>
              <a:ext cx="82184" cy="81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303B0F6D-90A1-4EF9-8C34-9C0DAFE5D256}"/>
                </a:ext>
              </a:extLst>
            </p:cNvPr>
            <p:cNvSpPr/>
            <p:nvPr/>
          </p:nvSpPr>
          <p:spPr>
            <a:xfrm rot="5400000">
              <a:off x="-4053138" y="-1596614"/>
              <a:ext cx="1619947" cy="8273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D89A1802-AA6B-4667-961E-F0B1BF98A6BF}"/>
                </a:ext>
              </a:extLst>
            </p:cNvPr>
            <p:cNvCxnSpPr>
              <a:cxnSpLocks/>
            </p:cNvCxnSpPr>
            <p:nvPr/>
          </p:nvCxnSpPr>
          <p:spPr>
            <a:xfrm>
              <a:off x="-3810176" y="907941"/>
              <a:ext cx="1020043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1E6E820C-3444-4BB7-9FEA-35BCCC83F313}"/>
                </a:ext>
              </a:extLst>
            </p:cNvPr>
            <p:cNvCxnSpPr>
              <a:cxnSpLocks/>
            </p:cNvCxnSpPr>
            <p:nvPr/>
          </p:nvCxnSpPr>
          <p:spPr>
            <a:xfrm>
              <a:off x="-2785306" y="-3128411"/>
              <a:ext cx="0" cy="40363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74878100-D137-4EF4-BC0E-C408C7CA4FCC}"/>
              </a:ext>
            </a:extLst>
          </p:cNvPr>
          <p:cNvGrpSpPr/>
          <p:nvPr/>
        </p:nvGrpSpPr>
        <p:grpSpPr>
          <a:xfrm>
            <a:off x="4048359" y="2851786"/>
            <a:ext cx="1224195" cy="696674"/>
            <a:chOff x="7329106" y="4581069"/>
            <a:chExt cx="1224195" cy="69667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412242-3895-4345-807A-2DD4AAE404D3}"/>
                </a:ext>
              </a:extLst>
            </p:cNvPr>
            <p:cNvSpPr/>
            <p:nvPr/>
          </p:nvSpPr>
          <p:spPr>
            <a:xfrm>
              <a:off x="7329106" y="4581069"/>
              <a:ext cx="1224195" cy="6966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037F3AB-C3F2-4714-9293-3C6AFCD39ACC}"/>
                </a:ext>
              </a:extLst>
            </p:cNvPr>
            <p:cNvSpPr/>
            <p:nvPr/>
          </p:nvSpPr>
          <p:spPr>
            <a:xfrm>
              <a:off x="7339855" y="5130545"/>
              <a:ext cx="403903" cy="1309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Yes</a:t>
              </a:r>
              <a:endParaRPr lang="de-CH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491DB02-53C6-4A0C-A046-5ADB6AB400C7}"/>
                </a:ext>
              </a:extLst>
            </p:cNvPr>
            <p:cNvCxnSpPr>
              <a:cxnSpLocks/>
            </p:cNvCxnSpPr>
            <p:nvPr/>
          </p:nvCxnSpPr>
          <p:spPr>
            <a:xfrm>
              <a:off x="7329106" y="4585565"/>
              <a:ext cx="12241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627978-4D2E-4E19-B939-FF93E0EB4812}"/>
                </a:ext>
              </a:extLst>
            </p:cNvPr>
            <p:cNvGrpSpPr/>
            <p:nvPr/>
          </p:nvGrpSpPr>
          <p:grpSpPr>
            <a:xfrm>
              <a:off x="7457377" y="4743802"/>
              <a:ext cx="927067" cy="230114"/>
              <a:chOff x="902804" y="3539796"/>
              <a:chExt cx="509674" cy="22026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7C27CC5-331F-450A-BAB8-64147BD8C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04" y="3539796"/>
                <a:ext cx="3313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1BCD412-9137-4C2A-8F61-229F3CCA3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04" y="3669999"/>
                <a:ext cx="5096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7B63853-172F-4108-A525-4F22AFB8F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04" y="3760061"/>
                <a:ext cx="5096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FC15C66-ED60-4C22-B311-60FF5510AF78}"/>
                </a:ext>
              </a:extLst>
            </p:cNvPr>
            <p:cNvSpPr/>
            <p:nvPr/>
          </p:nvSpPr>
          <p:spPr>
            <a:xfrm>
              <a:off x="7731611" y="5130545"/>
              <a:ext cx="412333" cy="1309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No</a:t>
              </a:r>
              <a:endParaRPr lang="de-CH" sz="6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B86AC8-B03F-4FA4-B967-A8FA152B2919}"/>
                </a:ext>
              </a:extLst>
            </p:cNvPr>
            <p:cNvSpPr/>
            <p:nvPr/>
          </p:nvSpPr>
          <p:spPr>
            <a:xfrm>
              <a:off x="8140972" y="5130545"/>
              <a:ext cx="403904" cy="1309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Cancel</a:t>
              </a:r>
              <a:endParaRPr lang="de-CH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C4F356B4-06DF-4E0B-800A-899D02563691}"/>
              </a:ext>
            </a:extLst>
          </p:cNvPr>
          <p:cNvGrpSpPr/>
          <p:nvPr/>
        </p:nvGrpSpPr>
        <p:grpSpPr>
          <a:xfrm>
            <a:off x="6033816" y="3703002"/>
            <a:ext cx="2695661" cy="1749698"/>
            <a:chOff x="6033816" y="3703002"/>
            <a:chExt cx="2695661" cy="1749698"/>
          </a:xfrm>
        </p:grpSpPr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A1D770AE-5A8C-4038-ADA1-7C317769BD23}"/>
                </a:ext>
              </a:extLst>
            </p:cNvPr>
            <p:cNvGrpSpPr/>
            <p:nvPr/>
          </p:nvGrpSpPr>
          <p:grpSpPr>
            <a:xfrm>
              <a:off x="6042611" y="3703002"/>
              <a:ext cx="2686866" cy="1749698"/>
              <a:chOff x="9179467" y="3111898"/>
              <a:chExt cx="2686866" cy="1749698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9204CDDF-FDFB-4552-B5D8-640DFFEFB9A2}"/>
                  </a:ext>
                </a:extLst>
              </p:cNvPr>
              <p:cNvSpPr/>
              <p:nvPr/>
            </p:nvSpPr>
            <p:spPr>
              <a:xfrm>
                <a:off x="9179605" y="3114122"/>
                <a:ext cx="2686728" cy="1747474"/>
              </a:xfrm>
              <a:prstGeom prst="rect">
                <a:avLst/>
              </a:prstGeom>
              <a:solidFill>
                <a:schemeClr val="accent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F92C858D-ADB4-43D6-B070-328F71877B44}"/>
                  </a:ext>
                </a:extLst>
              </p:cNvPr>
              <p:cNvSpPr/>
              <p:nvPr/>
            </p:nvSpPr>
            <p:spPr>
              <a:xfrm>
                <a:off x="9302985" y="3591624"/>
                <a:ext cx="2478654" cy="2357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B1A784C2-FE2A-4BD1-8547-326E9C3DC27A}"/>
                  </a:ext>
                </a:extLst>
              </p:cNvPr>
              <p:cNvSpPr/>
              <p:nvPr/>
            </p:nvSpPr>
            <p:spPr>
              <a:xfrm rot="5400000">
                <a:off x="9316767" y="3909776"/>
                <a:ext cx="853300" cy="88087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58514929-B785-47C5-BE18-D8E9F27A7513}"/>
                  </a:ext>
                </a:extLst>
              </p:cNvPr>
              <p:cNvSpPr/>
              <p:nvPr/>
            </p:nvSpPr>
            <p:spPr>
              <a:xfrm rot="5400000">
                <a:off x="11003868" y="3345816"/>
                <a:ext cx="157897" cy="13976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25524C67-BD68-4F8D-905C-DC618E98B304}"/>
                  </a:ext>
                </a:extLst>
              </p:cNvPr>
              <p:cNvSpPr/>
              <p:nvPr/>
            </p:nvSpPr>
            <p:spPr>
              <a:xfrm rot="5400000">
                <a:off x="10782744" y="3887410"/>
                <a:ext cx="170242" cy="9677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9297C871-D41F-47B0-B500-FB71DAA5AE12}"/>
                  </a:ext>
                </a:extLst>
              </p:cNvPr>
              <p:cNvSpPr/>
              <p:nvPr/>
            </p:nvSpPr>
            <p:spPr>
              <a:xfrm rot="5400000">
                <a:off x="11003868" y="3986759"/>
                <a:ext cx="157897" cy="1397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76A2EFB2-6E0B-4736-BA04-0C9690BD47B0}"/>
                  </a:ext>
                </a:extLst>
              </p:cNvPr>
              <p:cNvSpPr/>
              <p:nvPr/>
            </p:nvSpPr>
            <p:spPr>
              <a:xfrm>
                <a:off x="11199488" y="3111898"/>
                <a:ext cx="666844" cy="2792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25D4E880-6FA5-4076-9048-DBDAF8A612CE}"/>
                  </a:ext>
                </a:extLst>
              </p:cNvPr>
              <p:cNvSpPr/>
              <p:nvPr/>
            </p:nvSpPr>
            <p:spPr>
              <a:xfrm>
                <a:off x="9855988" y="3115073"/>
                <a:ext cx="677829" cy="2792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060891C1-C22A-4452-A2E4-EBB15EE66E90}"/>
                  </a:ext>
                </a:extLst>
              </p:cNvPr>
              <p:cNvSpPr/>
              <p:nvPr/>
            </p:nvSpPr>
            <p:spPr>
              <a:xfrm>
                <a:off x="9179467" y="3115073"/>
                <a:ext cx="677829" cy="2792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884" name="Straight Connector 883">
              <a:extLst>
                <a:ext uri="{FF2B5EF4-FFF2-40B4-BE49-F238E27FC236}">
                  <a16:creationId xmlns:a16="http://schemas.microsoft.com/office/drawing/2014/main" id="{805B89EC-6F28-4BE7-9AF5-E72BB31B3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16" y="3703710"/>
              <a:ext cx="2694409" cy="7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56B0EC99-006F-4251-96AA-C60730B17711}"/>
              </a:ext>
            </a:extLst>
          </p:cNvPr>
          <p:cNvSpPr txBox="1"/>
          <p:nvPr/>
        </p:nvSpPr>
        <p:spPr>
          <a:xfrm>
            <a:off x="2209800" y="1039103"/>
            <a:ext cx="653716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https://www.app.com/#/(view.1:person/39//view.2:person/38)?viewgrid=WyJ2aWV3cGFydC4xIiw</a:t>
            </a:r>
            <a:endParaRPr lang="de-CH" sz="1200" dirty="0"/>
          </a:p>
        </p:txBody>
      </p: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2956F6C7-D06A-4F03-A46D-721C326137E8}"/>
              </a:ext>
            </a:extLst>
          </p:cNvPr>
          <p:cNvGrpSpPr/>
          <p:nvPr/>
        </p:nvGrpSpPr>
        <p:grpSpPr>
          <a:xfrm>
            <a:off x="7928486" y="4165720"/>
            <a:ext cx="830907" cy="1034033"/>
            <a:chOff x="9879665" y="5255263"/>
            <a:chExt cx="830907" cy="1034033"/>
          </a:xfrm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E2050AC4-FCC5-4AFE-8B9B-E3FA516FE4C9}"/>
                </a:ext>
              </a:extLst>
            </p:cNvPr>
            <p:cNvGrpSpPr/>
            <p:nvPr/>
          </p:nvGrpSpPr>
          <p:grpSpPr>
            <a:xfrm>
              <a:off x="9879665" y="5255263"/>
              <a:ext cx="830907" cy="1034033"/>
              <a:chOff x="6346846" y="4983428"/>
              <a:chExt cx="487729" cy="401783"/>
            </a:xfrm>
          </p:grpSpPr>
          <p:sp>
            <p:nvSpPr>
              <p:cNvPr id="78" name="Speech Bubble: Rectangle 77">
                <a:extLst>
                  <a:ext uri="{FF2B5EF4-FFF2-40B4-BE49-F238E27FC236}">
                    <a16:creationId xmlns:a16="http://schemas.microsoft.com/office/drawing/2014/main" id="{FAFAFD33-C398-4B47-B8D5-3BC1A0BBB3AA}"/>
                  </a:ext>
                </a:extLst>
              </p:cNvPr>
              <p:cNvSpPr/>
              <p:nvPr/>
            </p:nvSpPr>
            <p:spPr>
              <a:xfrm>
                <a:off x="6346846" y="4983428"/>
                <a:ext cx="487729" cy="401783"/>
              </a:xfrm>
              <a:prstGeom prst="wedgeRectCallou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8ECDED2D-C57E-40D8-816D-BFE49B4C2DCE}"/>
                  </a:ext>
                </a:extLst>
              </p:cNvPr>
              <p:cNvSpPr/>
              <p:nvPr/>
            </p:nvSpPr>
            <p:spPr>
              <a:xfrm rot="5400000">
                <a:off x="6579287" y="4858790"/>
                <a:ext cx="25859" cy="3952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B941E5F8-6EC8-4F43-AB0B-6F6215E0F7DB}"/>
                </a:ext>
              </a:extLst>
            </p:cNvPr>
            <p:cNvSpPr/>
            <p:nvPr/>
          </p:nvSpPr>
          <p:spPr>
            <a:xfrm rot="5400000">
              <a:off x="9978943" y="5533479"/>
              <a:ext cx="637483" cy="6733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grpSp>
          <p:nvGrpSpPr>
            <p:cNvPr id="863" name="Group 862">
              <a:extLst>
                <a:ext uri="{FF2B5EF4-FFF2-40B4-BE49-F238E27FC236}">
                  <a16:creationId xmlns:a16="http://schemas.microsoft.com/office/drawing/2014/main" id="{433BD2A2-D10F-4719-B641-9DA9117F9E08}"/>
                </a:ext>
              </a:extLst>
            </p:cNvPr>
            <p:cNvGrpSpPr/>
            <p:nvPr/>
          </p:nvGrpSpPr>
          <p:grpSpPr>
            <a:xfrm rot="2700000">
              <a:off x="10597898" y="5292918"/>
              <a:ext cx="76952" cy="76062"/>
              <a:chOff x="-4038600" y="4838725"/>
              <a:chExt cx="76952" cy="76062"/>
            </a:xfrm>
          </p:grpSpPr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C373AA2F-AA22-4AE5-B627-D20F4AF80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4000124" y="4838725"/>
                <a:ext cx="0" cy="7606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3CA81E6C-2F49-4813-BABD-38C782D42D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-4000124" y="4838324"/>
                <a:ext cx="0" cy="7695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AF6CA635-0252-427D-BBBE-360641819F71}"/>
              </a:ext>
            </a:extLst>
          </p:cNvPr>
          <p:cNvGrpSpPr/>
          <p:nvPr/>
        </p:nvGrpSpPr>
        <p:grpSpPr>
          <a:xfrm>
            <a:off x="9144000" y="1413431"/>
            <a:ext cx="2708550" cy="2285524"/>
            <a:chOff x="5963526" y="874933"/>
            <a:chExt cx="1500808" cy="1208751"/>
          </a:xfrm>
        </p:grpSpPr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7D129C98-8A92-4C3F-9883-EAE1A1462FF1}"/>
                </a:ext>
              </a:extLst>
            </p:cNvPr>
            <p:cNvSpPr/>
            <p:nvPr/>
          </p:nvSpPr>
          <p:spPr>
            <a:xfrm>
              <a:off x="5963526" y="874933"/>
              <a:ext cx="1500808" cy="12087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sz="2000" dirty="0">
                <a:solidFill>
                  <a:schemeClr val="tx1"/>
                </a:solidFill>
              </a:endParaRPr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71DE791A-353A-42D6-AFCE-BA409C94D51D}"/>
                </a:ext>
              </a:extLst>
            </p:cNvPr>
            <p:cNvSpPr/>
            <p:nvPr/>
          </p:nvSpPr>
          <p:spPr>
            <a:xfrm>
              <a:off x="6032693" y="1093457"/>
              <a:ext cx="1358707" cy="1181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F3007E6A-0310-40FE-BAC9-513C285168C8}"/>
                </a:ext>
              </a:extLst>
            </p:cNvPr>
            <p:cNvSpPr/>
            <p:nvPr/>
          </p:nvSpPr>
          <p:spPr>
            <a:xfrm rot="5400000">
              <a:off x="6066462" y="1257518"/>
              <a:ext cx="422484" cy="4900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19096358-40A4-4DBB-BB9A-D47EFA495EE3}"/>
                </a:ext>
              </a:extLst>
            </p:cNvPr>
            <p:cNvSpPr/>
            <p:nvPr/>
          </p:nvSpPr>
          <p:spPr>
            <a:xfrm rot="5400000">
              <a:off x="6965147" y="960201"/>
              <a:ext cx="79744" cy="741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FBDE0D7-D2C4-4A7F-A10A-F3C9BE0B5495}"/>
                </a:ext>
              </a:extLst>
            </p:cNvPr>
            <p:cNvSpPr/>
            <p:nvPr/>
          </p:nvSpPr>
          <p:spPr>
            <a:xfrm rot="5400000">
              <a:off x="6856815" y="1235220"/>
              <a:ext cx="92836" cy="5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16E8AA95-0A90-49EA-ACB5-981C1424FAC0}"/>
                </a:ext>
              </a:extLst>
            </p:cNvPr>
            <p:cNvSpPr/>
            <p:nvPr/>
          </p:nvSpPr>
          <p:spPr>
            <a:xfrm rot="5400000">
              <a:off x="6963264" y="1301059"/>
              <a:ext cx="83508" cy="741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8390C4EA-E95D-4A53-A19F-6D87FCF3679F}"/>
              </a:ext>
            </a:extLst>
          </p:cNvPr>
          <p:cNvGrpSpPr/>
          <p:nvPr/>
        </p:nvGrpSpPr>
        <p:grpSpPr>
          <a:xfrm>
            <a:off x="6043613" y="1419227"/>
            <a:ext cx="2686049" cy="2281667"/>
            <a:chOff x="6315349" y="1614781"/>
            <a:chExt cx="2714965" cy="2285818"/>
          </a:xfrm>
        </p:grpSpPr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B836AA15-578E-45FC-989F-9350953D6820}"/>
                </a:ext>
              </a:extLst>
            </p:cNvPr>
            <p:cNvGrpSpPr/>
            <p:nvPr/>
          </p:nvGrpSpPr>
          <p:grpSpPr>
            <a:xfrm>
              <a:off x="6315349" y="1893894"/>
              <a:ext cx="2714965" cy="2006705"/>
              <a:chOff x="5964282" y="872098"/>
              <a:chExt cx="1504362" cy="859074"/>
            </a:xfrm>
          </p:grpSpPr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A987EEE8-3065-4500-9554-8F6713423F13}"/>
                  </a:ext>
                </a:extLst>
              </p:cNvPr>
              <p:cNvSpPr/>
              <p:nvPr/>
            </p:nvSpPr>
            <p:spPr>
              <a:xfrm>
                <a:off x="5964282" y="872098"/>
                <a:ext cx="1504362" cy="859074"/>
              </a:xfrm>
              <a:prstGeom prst="rect">
                <a:avLst/>
              </a:prstGeom>
              <a:solidFill>
                <a:srgbClr val="FFFF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A1854138-28C6-4518-AE9B-398913E90ECE}"/>
                  </a:ext>
                </a:extLst>
              </p:cNvPr>
              <p:cNvSpPr/>
              <p:nvPr/>
            </p:nvSpPr>
            <p:spPr>
              <a:xfrm>
                <a:off x="6032693" y="928268"/>
                <a:ext cx="1358707" cy="975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86A7B968-D393-41EC-9F7A-805168C4AD51}"/>
                  </a:ext>
                </a:extLst>
              </p:cNvPr>
              <p:cNvSpPr/>
              <p:nvPr/>
            </p:nvSpPr>
            <p:spPr>
              <a:xfrm rot="5400000">
                <a:off x="6094722" y="1006526"/>
                <a:ext cx="365964" cy="49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CF6E8FA1-A050-434E-AC63-84056704A4A5}"/>
                  </a:ext>
                </a:extLst>
              </p:cNvPr>
              <p:cNvSpPr/>
              <p:nvPr/>
            </p:nvSpPr>
            <p:spPr>
              <a:xfrm rot="5400000">
                <a:off x="6972686" y="749134"/>
                <a:ext cx="64667" cy="7419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A05354C9-C5CA-4E08-B3EB-A14450FF1F72}"/>
                  </a:ext>
                </a:extLst>
              </p:cNvPr>
              <p:cNvSpPr/>
              <p:nvPr/>
            </p:nvSpPr>
            <p:spPr>
              <a:xfrm rot="5400000">
                <a:off x="6865850" y="991869"/>
                <a:ext cx="76220" cy="5383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DA4F6493-35DA-4C9C-BF01-F87114852463}"/>
                  </a:ext>
                </a:extLst>
              </p:cNvPr>
              <p:cNvSpPr/>
              <p:nvPr/>
            </p:nvSpPr>
            <p:spPr>
              <a:xfrm rot="5400000">
                <a:off x="6964285" y="1034838"/>
                <a:ext cx="67514" cy="7318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1F2F92EB-D664-45C1-9FE7-780E71198406}"/>
                </a:ext>
              </a:extLst>
            </p:cNvPr>
            <p:cNvSpPr/>
            <p:nvPr/>
          </p:nvSpPr>
          <p:spPr>
            <a:xfrm>
              <a:off x="6317759" y="1614781"/>
              <a:ext cx="645313" cy="305597"/>
            </a:xfrm>
            <a:prstGeom prst="rect">
              <a:avLst/>
            </a:prstGeom>
            <a:solidFill>
              <a:srgbClr val="FFFFC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3B8CCC09-8838-49A2-9928-21F4A41C0211}"/>
              </a:ext>
            </a:extLst>
          </p:cNvPr>
          <p:cNvGrpSpPr/>
          <p:nvPr/>
        </p:nvGrpSpPr>
        <p:grpSpPr>
          <a:xfrm>
            <a:off x="7992250" y="1567670"/>
            <a:ext cx="637398" cy="194975"/>
            <a:chOff x="7998368" y="7393906"/>
            <a:chExt cx="637398" cy="1949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1E2B9D-78E4-4B13-ACBB-8EFD7B734305}"/>
                </a:ext>
              </a:extLst>
            </p:cNvPr>
            <p:cNvSpPr/>
            <p:nvPr/>
          </p:nvSpPr>
          <p:spPr>
            <a:xfrm>
              <a:off x="7998368" y="7393907"/>
              <a:ext cx="637398" cy="19497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CH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076612-B71A-416C-9D35-B7DBB5369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827" y="7393906"/>
              <a:ext cx="0" cy="194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A3D8CB-6151-46E7-ABC2-05AFA75BADC3}"/>
                </a:ext>
              </a:extLst>
            </p:cNvPr>
            <p:cNvGrpSpPr/>
            <p:nvPr/>
          </p:nvGrpSpPr>
          <p:grpSpPr>
            <a:xfrm>
              <a:off x="8125919" y="7472439"/>
              <a:ext cx="403743" cy="50991"/>
              <a:chOff x="902804" y="3539796"/>
              <a:chExt cx="223215" cy="9006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36D062A-0B3A-4B0E-BAF3-4EEFD7CE6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04" y="3539796"/>
                <a:ext cx="968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7E9CF20-77A5-4B40-BBE8-8E3EEAEF4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04" y="3629864"/>
                <a:ext cx="223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C6C479-8469-43A2-9CFB-697AEF0657C7}"/>
              </a:ext>
            </a:extLst>
          </p:cNvPr>
          <p:cNvGrpSpPr/>
          <p:nvPr/>
        </p:nvGrpSpPr>
        <p:grpSpPr>
          <a:xfrm>
            <a:off x="6050008" y="3710873"/>
            <a:ext cx="2677398" cy="1747326"/>
            <a:chOff x="6050008" y="3710873"/>
            <a:chExt cx="2677398" cy="1747326"/>
          </a:xfrm>
        </p:grpSpPr>
        <p:grpSp>
          <p:nvGrpSpPr>
            <p:cNvPr id="905" name="Group 904">
              <a:extLst>
                <a:ext uri="{FF2B5EF4-FFF2-40B4-BE49-F238E27FC236}">
                  <a16:creationId xmlns:a16="http://schemas.microsoft.com/office/drawing/2014/main" id="{8685AD32-B3FC-4562-98B0-3F54995CA6C8}"/>
                </a:ext>
              </a:extLst>
            </p:cNvPr>
            <p:cNvGrpSpPr/>
            <p:nvPr/>
          </p:nvGrpSpPr>
          <p:grpSpPr>
            <a:xfrm>
              <a:off x="6050008" y="3712780"/>
              <a:ext cx="2677398" cy="1745419"/>
              <a:chOff x="6036834" y="2363829"/>
              <a:chExt cx="2683846" cy="1335128"/>
            </a:xfrm>
          </p:grpSpPr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7E137AF2-C5DA-454C-8282-0891777FA99D}"/>
                  </a:ext>
                </a:extLst>
              </p:cNvPr>
              <p:cNvSpPr/>
              <p:nvPr/>
            </p:nvSpPr>
            <p:spPr>
              <a:xfrm>
                <a:off x="6036834" y="2569993"/>
                <a:ext cx="2683846" cy="11289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Rectangle 898">
                <a:extLst>
                  <a:ext uri="{FF2B5EF4-FFF2-40B4-BE49-F238E27FC236}">
                    <a16:creationId xmlns:a16="http://schemas.microsoft.com/office/drawing/2014/main" id="{F5BCF0C6-E02D-403B-94E3-F3BE39F4223F}"/>
                  </a:ext>
                </a:extLst>
              </p:cNvPr>
              <p:cNvSpPr/>
              <p:nvPr/>
            </p:nvSpPr>
            <p:spPr>
              <a:xfrm>
                <a:off x="6161662" y="2832859"/>
                <a:ext cx="2452096" cy="309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41FF4F85-D010-4D47-B6E7-3D3C40543523}"/>
                  </a:ext>
                </a:extLst>
              </p:cNvPr>
              <p:cNvSpPr/>
              <p:nvPr/>
            </p:nvSpPr>
            <p:spPr>
              <a:xfrm rot="5400000">
                <a:off x="6388591" y="3041522"/>
                <a:ext cx="430504" cy="8843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1" name="Rectangle 900">
                <a:extLst>
                  <a:ext uri="{FF2B5EF4-FFF2-40B4-BE49-F238E27FC236}">
                    <a16:creationId xmlns:a16="http://schemas.microsoft.com/office/drawing/2014/main" id="{F973E9E8-064E-49D1-824B-980F0187C99E}"/>
                  </a:ext>
                </a:extLst>
              </p:cNvPr>
              <p:cNvSpPr/>
              <p:nvPr/>
            </p:nvSpPr>
            <p:spPr>
              <a:xfrm rot="5400000">
                <a:off x="7812845" y="2757843"/>
                <a:ext cx="207202" cy="13389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99FA1D1B-2344-4278-A7D8-7B35F53C9838}"/>
                  </a:ext>
                </a:extLst>
              </p:cNvPr>
              <p:cNvSpPr/>
              <p:nvPr/>
            </p:nvSpPr>
            <p:spPr>
              <a:xfrm>
                <a:off x="6713100" y="2363829"/>
                <a:ext cx="670743" cy="21041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39D053B-C1D2-4ADA-9F44-3D65DD27448B}"/>
                </a:ext>
              </a:extLst>
            </p:cNvPr>
            <p:cNvSpPr/>
            <p:nvPr/>
          </p:nvSpPr>
          <p:spPr>
            <a:xfrm>
              <a:off x="7395487" y="3710873"/>
              <a:ext cx="660629" cy="2658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7780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2543 0.0013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69F82E3-CC1F-4061-9358-95F1C14D5448}"/>
              </a:ext>
            </a:extLst>
          </p:cNvPr>
          <p:cNvGrpSpPr/>
          <p:nvPr/>
        </p:nvGrpSpPr>
        <p:grpSpPr>
          <a:xfrm>
            <a:off x="316343" y="2286000"/>
            <a:ext cx="2655451" cy="3725184"/>
            <a:chOff x="316343" y="2980417"/>
            <a:chExt cx="2655451" cy="37251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94A3D2-5424-4957-B518-F6F859BA523E}"/>
                </a:ext>
              </a:extLst>
            </p:cNvPr>
            <p:cNvSpPr/>
            <p:nvPr/>
          </p:nvSpPr>
          <p:spPr>
            <a:xfrm>
              <a:off x="475300" y="3764738"/>
              <a:ext cx="2344093" cy="1524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27611-6F91-474C-B72D-D8AD2319E2E4}"/>
                </a:ext>
              </a:extLst>
            </p:cNvPr>
            <p:cNvSpPr/>
            <p:nvPr/>
          </p:nvSpPr>
          <p:spPr>
            <a:xfrm>
              <a:off x="475300" y="5858164"/>
              <a:ext cx="2344094" cy="6096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CE64A7-E7A1-4580-BE7C-111FD88E5562}"/>
                </a:ext>
              </a:extLst>
            </p:cNvPr>
            <p:cNvSpPr/>
            <p:nvPr/>
          </p:nvSpPr>
          <p:spPr>
            <a:xfrm>
              <a:off x="316343" y="2980417"/>
              <a:ext cx="2655451" cy="3725184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 1</a:t>
              </a:r>
              <a:endParaRPr lang="de-CH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215F02-F453-40F9-83F6-1D0301F624D7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1647347" y="5288738"/>
              <a:ext cx="0" cy="5694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4" descr="Image result for angular">
              <a:extLst>
                <a:ext uri="{FF2B5EF4-FFF2-40B4-BE49-F238E27FC236}">
                  <a16:creationId xmlns:a16="http://schemas.microsoft.com/office/drawing/2014/main" id="{4C831E34-0326-4AD2-9C0C-F0EF226A4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860" y="4232448"/>
              <a:ext cx="646840" cy="64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DB0DC7D-4C62-42ED-A102-339916CF8BCD}"/>
              </a:ext>
            </a:extLst>
          </p:cNvPr>
          <p:cNvSpPr/>
          <p:nvPr/>
        </p:nvSpPr>
        <p:spPr>
          <a:xfrm>
            <a:off x="533400" y="3128553"/>
            <a:ext cx="2209800" cy="1391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CH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24EE47D-21A2-46FE-A283-6DF78247B704}"/>
              </a:ext>
            </a:extLst>
          </p:cNvPr>
          <p:cNvGrpSpPr/>
          <p:nvPr/>
        </p:nvGrpSpPr>
        <p:grpSpPr>
          <a:xfrm>
            <a:off x="8847383" y="2274798"/>
            <a:ext cx="2655451" cy="3725184"/>
            <a:chOff x="316343" y="2980417"/>
            <a:chExt cx="2655451" cy="372518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24C67C7-3946-4ABC-AD36-E0C0ADC9E05C}"/>
                </a:ext>
              </a:extLst>
            </p:cNvPr>
            <p:cNvSpPr/>
            <p:nvPr/>
          </p:nvSpPr>
          <p:spPr>
            <a:xfrm>
              <a:off x="475300" y="3764738"/>
              <a:ext cx="2344093" cy="1524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22CEDB3-9AA1-49C1-86B6-A6E4134D8688}"/>
                </a:ext>
              </a:extLst>
            </p:cNvPr>
            <p:cNvSpPr/>
            <p:nvPr/>
          </p:nvSpPr>
          <p:spPr>
            <a:xfrm>
              <a:off x="475300" y="5858164"/>
              <a:ext cx="2344094" cy="6096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F617FB-AA42-4B9A-BFDD-25620E6E5D5C}"/>
                </a:ext>
              </a:extLst>
            </p:cNvPr>
            <p:cNvSpPr/>
            <p:nvPr/>
          </p:nvSpPr>
          <p:spPr>
            <a:xfrm>
              <a:off x="316343" y="2980417"/>
              <a:ext cx="2655451" cy="3725184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 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3113B50-E7F4-4B95-AB0A-957FEA9BB213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1647347" y="5288738"/>
              <a:ext cx="0" cy="5694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3AEE8C-C728-4BB4-A21A-D79730FF6F1B}"/>
              </a:ext>
            </a:extLst>
          </p:cNvPr>
          <p:cNvSpPr/>
          <p:nvPr/>
        </p:nvSpPr>
        <p:spPr>
          <a:xfrm>
            <a:off x="9064440" y="3117351"/>
            <a:ext cx="2209800" cy="1391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D2FEB-0897-4EF1-9BC4-AB9DAD6D7833}"/>
              </a:ext>
            </a:extLst>
          </p:cNvPr>
          <p:cNvGrpSpPr/>
          <p:nvPr/>
        </p:nvGrpSpPr>
        <p:grpSpPr>
          <a:xfrm>
            <a:off x="3112730" y="2337208"/>
            <a:ext cx="5626980" cy="1604488"/>
            <a:chOff x="3112730" y="2337208"/>
            <a:chExt cx="5626980" cy="160448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6B5AD-8756-43E6-A0BB-CD055AA4B6B1}"/>
                </a:ext>
              </a:extLst>
            </p:cNvPr>
            <p:cNvGrpSpPr/>
            <p:nvPr/>
          </p:nvGrpSpPr>
          <p:grpSpPr>
            <a:xfrm>
              <a:off x="3112730" y="2367304"/>
              <a:ext cx="1346497" cy="1574392"/>
              <a:chOff x="436222" y="1995514"/>
              <a:chExt cx="887863" cy="874278"/>
            </a:xfrm>
          </p:grpSpPr>
          <p:sp>
            <p:nvSpPr>
              <p:cNvPr id="20" name="Rectangle: Single Corner Snipped 19">
                <a:extLst>
                  <a:ext uri="{FF2B5EF4-FFF2-40B4-BE49-F238E27FC236}">
                    <a16:creationId xmlns:a16="http://schemas.microsoft.com/office/drawing/2014/main" id="{5450EDDF-635C-4F1F-AED2-D4B9841D6F37}"/>
                  </a:ext>
                </a:extLst>
              </p:cNvPr>
              <p:cNvSpPr/>
              <p:nvPr/>
            </p:nvSpPr>
            <p:spPr>
              <a:xfrm>
                <a:off x="436222" y="1995514"/>
                <a:ext cx="887863" cy="874278"/>
              </a:xfrm>
              <a:prstGeom prst="snip1Rect">
                <a:avLst/>
              </a:prstGeom>
              <a:solidFill>
                <a:srgbClr val="FFFF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Manifest</a:t>
                </a: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/>
                <a:br>
                  <a:rPr lang="en-US" sz="1100" i="1" dirty="0">
                    <a:solidFill>
                      <a:schemeClr val="tx1"/>
                    </a:solidFill>
                  </a:rPr>
                </a:br>
                <a:r>
                  <a:rPr lang="en-US" i="1" dirty="0">
                    <a:solidFill>
                      <a:schemeClr val="tx1"/>
                    </a:solidFill>
                  </a:rPr>
                  <a:t>capabilities</a:t>
                </a:r>
              </a:p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intents</a:t>
                </a:r>
                <a:endParaRPr lang="de-CH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8A463B-56A2-453C-9240-3B948D8BC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189" y="2002593"/>
                <a:ext cx="0" cy="13100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E76D3B4-BBC2-4F92-96BF-B12143EC7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6189" y="2133600"/>
                <a:ext cx="14789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5D0219-9F85-4B06-8DDA-61168106BA5B}"/>
                </a:ext>
              </a:extLst>
            </p:cNvPr>
            <p:cNvGrpSpPr/>
            <p:nvPr/>
          </p:nvGrpSpPr>
          <p:grpSpPr>
            <a:xfrm>
              <a:off x="7393213" y="2337208"/>
              <a:ext cx="1346497" cy="1574392"/>
              <a:chOff x="436222" y="1995514"/>
              <a:chExt cx="887863" cy="874278"/>
            </a:xfrm>
          </p:grpSpPr>
          <p:sp>
            <p:nvSpPr>
              <p:cNvPr id="81" name="Rectangle: Single Corner Snipped 80">
                <a:extLst>
                  <a:ext uri="{FF2B5EF4-FFF2-40B4-BE49-F238E27FC236}">
                    <a16:creationId xmlns:a16="http://schemas.microsoft.com/office/drawing/2014/main" id="{BC86FC65-A0D0-4118-A084-99FB15398182}"/>
                  </a:ext>
                </a:extLst>
              </p:cNvPr>
              <p:cNvSpPr/>
              <p:nvPr/>
            </p:nvSpPr>
            <p:spPr>
              <a:xfrm>
                <a:off x="436222" y="1995514"/>
                <a:ext cx="887863" cy="874278"/>
              </a:xfrm>
              <a:prstGeom prst="snip1Rect">
                <a:avLst/>
              </a:prstGeom>
              <a:solidFill>
                <a:srgbClr val="FFFF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Manifest</a:t>
                </a: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/>
                <a:br>
                  <a:rPr lang="en-US" sz="1100" i="1" dirty="0">
                    <a:solidFill>
                      <a:schemeClr val="tx1"/>
                    </a:solidFill>
                  </a:rPr>
                </a:br>
                <a:r>
                  <a:rPr lang="en-US" i="1" dirty="0">
                    <a:solidFill>
                      <a:schemeClr val="tx1"/>
                    </a:solidFill>
                  </a:rPr>
                  <a:t>capabilities</a:t>
                </a:r>
              </a:p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intents</a:t>
                </a:r>
                <a:endParaRPr lang="de-CH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1724843-2058-464B-9A1D-805A23EAE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189" y="2002593"/>
                <a:ext cx="0" cy="13100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B1A66C1-0343-4D83-A1B2-68A0EA219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6189" y="2133600"/>
                <a:ext cx="14789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920A28-34B0-4DED-90D1-220D11ACF641}"/>
              </a:ext>
            </a:extLst>
          </p:cNvPr>
          <p:cNvGrpSpPr/>
          <p:nvPr/>
        </p:nvGrpSpPr>
        <p:grpSpPr>
          <a:xfrm>
            <a:off x="316343" y="196211"/>
            <a:ext cx="11189857" cy="2165989"/>
            <a:chOff x="316343" y="196211"/>
            <a:chExt cx="11189857" cy="21659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C87FEB-1FAD-4ACA-818D-76E705C2177C}"/>
                </a:ext>
              </a:extLst>
            </p:cNvPr>
            <p:cNvSpPr/>
            <p:nvPr/>
          </p:nvSpPr>
          <p:spPr>
            <a:xfrm>
              <a:off x="316343" y="759148"/>
              <a:ext cx="11189857" cy="95644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b="1" dirty="0"/>
                <a:t>Host App</a:t>
              </a:r>
              <a:endParaRPr lang="de-CH" sz="2400" b="1" dirty="0"/>
            </a:p>
          </p:txBody>
        </p:sp>
        <p:pic>
          <p:nvPicPr>
            <p:cNvPr id="24" name="Picture 2" descr="Bildergebnis fÃ¼r user">
              <a:extLst>
                <a:ext uri="{FF2B5EF4-FFF2-40B4-BE49-F238E27FC236}">
                  <a16:creationId xmlns:a16="http://schemas.microsoft.com/office/drawing/2014/main" id="{8F990D00-B46A-47BB-8D94-AC0111887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359" y="196211"/>
              <a:ext cx="463997" cy="463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ECDA63-2F3B-4E22-B688-88C28A3A99A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1728345"/>
              <a:ext cx="0" cy="63385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A2812DD-E829-49F4-8265-5B37D35EA19C}"/>
                </a:ext>
              </a:extLst>
            </p:cNvPr>
            <p:cNvCxnSpPr>
              <a:cxnSpLocks/>
            </p:cNvCxnSpPr>
            <p:nvPr/>
          </p:nvCxnSpPr>
          <p:spPr>
            <a:xfrm>
              <a:off x="8066461" y="1715597"/>
              <a:ext cx="0" cy="63385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2" descr="Image result for react">
            <a:extLst>
              <a:ext uri="{FF2B5EF4-FFF2-40B4-BE49-F238E27FC236}">
                <a16:creationId xmlns:a16="http://schemas.microsoft.com/office/drawing/2014/main" id="{9BCE15A8-E2FD-4776-99A1-B5A4523C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4" y="3413077"/>
            <a:ext cx="1214023" cy="8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8AC7DE3-DFB3-4777-B461-33AFAAEF279F}"/>
              </a:ext>
            </a:extLst>
          </p:cNvPr>
          <p:cNvGrpSpPr/>
          <p:nvPr/>
        </p:nvGrpSpPr>
        <p:grpSpPr>
          <a:xfrm>
            <a:off x="1083394" y="2631864"/>
            <a:ext cx="9702095" cy="438457"/>
            <a:chOff x="1083394" y="2631864"/>
            <a:chExt cx="9702095" cy="43845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DB4EAB23-07F8-4D51-9491-836AEF8AEECE}"/>
                </a:ext>
              </a:extLst>
            </p:cNvPr>
            <p:cNvGrpSpPr/>
            <p:nvPr/>
          </p:nvGrpSpPr>
          <p:grpSpPr>
            <a:xfrm>
              <a:off x="1083394" y="2656664"/>
              <a:ext cx="1109812" cy="413657"/>
              <a:chOff x="5299165" y="4767943"/>
              <a:chExt cx="1109812" cy="413657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40F8BFF-AF50-4E92-81CF-5A70CDF4514A}"/>
                  </a:ext>
                </a:extLst>
              </p:cNvPr>
              <p:cNvGrpSpPr/>
              <p:nvPr/>
            </p:nvGrpSpPr>
            <p:grpSpPr>
              <a:xfrm>
                <a:off x="5299165" y="4767943"/>
                <a:ext cx="222069" cy="413657"/>
                <a:chOff x="5299165" y="4767943"/>
                <a:chExt cx="222069" cy="413657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03209156-F695-404D-B296-84592D1DEA70}"/>
                    </a:ext>
                  </a:extLst>
                </p:cNvPr>
                <p:cNvSpPr/>
                <p:nvPr/>
              </p:nvSpPr>
              <p:spPr>
                <a:xfrm>
                  <a:off x="5299165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DB74A496-C064-48FC-8941-8DB5D8894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0200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554D3EF3-06FD-4702-B3C2-EF117CA61B28}"/>
                  </a:ext>
                </a:extLst>
              </p:cNvPr>
              <p:cNvGrpSpPr/>
              <p:nvPr/>
            </p:nvGrpSpPr>
            <p:grpSpPr>
              <a:xfrm>
                <a:off x="5743036" y="4767943"/>
                <a:ext cx="222069" cy="413657"/>
                <a:chOff x="5774153" y="4767943"/>
                <a:chExt cx="222069" cy="413657"/>
              </a:xfrm>
            </p:grpSpPr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BF4161A6-DAA3-4607-ABA5-DD2BC49B2AD6}"/>
                    </a:ext>
                  </a:extLst>
                </p:cNvPr>
                <p:cNvSpPr/>
                <p:nvPr/>
              </p:nvSpPr>
              <p:spPr>
                <a:xfrm>
                  <a:off x="5774153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C86F677B-F801-4CBC-913B-D1DDA9241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5188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89C99BB9-AE0D-4A48-BB47-D20C297762DB}"/>
                  </a:ext>
                </a:extLst>
              </p:cNvPr>
              <p:cNvGrpSpPr/>
              <p:nvPr/>
            </p:nvGrpSpPr>
            <p:grpSpPr>
              <a:xfrm>
                <a:off x="6186908" y="4767943"/>
                <a:ext cx="222069" cy="413657"/>
                <a:chOff x="6186908" y="4767943"/>
                <a:chExt cx="222069" cy="413657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F9E74A53-D20D-4487-AEA4-E22C43A5507F}"/>
                    </a:ext>
                  </a:extLst>
                </p:cNvPr>
                <p:cNvSpPr/>
                <p:nvPr/>
              </p:nvSpPr>
              <p:spPr>
                <a:xfrm>
                  <a:off x="6186908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FAF4F5C7-DF6E-479B-A476-5BF52A66B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7943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F102BF9D-BD83-439C-885E-A2132DDE0917}"/>
                </a:ext>
              </a:extLst>
            </p:cNvPr>
            <p:cNvGrpSpPr/>
            <p:nvPr/>
          </p:nvGrpSpPr>
          <p:grpSpPr>
            <a:xfrm>
              <a:off x="9675677" y="2631864"/>
              <a:ext cx="1109812" cy="413657"/>
              <a:chOff x="5299165" y="4767943"/>
              <a:chExt cx="1109812" cy="413657"/>
            </a:xfrm>
          </p:grpSpPr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E5803277-B96B-4C50-ABA2-69A47C6BEB46}"/>
                  </a:ext>
                </a:extLst>
              </p:cNvPr>
              <p:cNvGrpSpPr/>
              <p:nvPr/>
            </p:nvGrpSpPr>
            <p:grpSpPr>
              <a:xfrm>
                <a:off x="5299165" y="4767943"/>
                <a:ext cx="222069" cy="413657"/>
                <a:chOff x="5299165" y="4767943"/>
                <a:chExt cx="222069" cy="413657"/>
              </a:xfrm>
            </p:grpSpPr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A4829EC3-5501-4F4B-A07B-A1DEAD4504E0}"/>
                    </a:ext>
                  </a:extLst>
                </p:cNvPr>
                <p:cNvSpPr/>
                <p:nvPr/>
              </p:nvSpPr>
              <p:spPr>
                <a:xfrm>
                  <a:off x="5299165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7" name="Gerader Verbinder 66">
                  <a:extLst>
                    <a:ext uri="{FF2B5EF4-FFF2-40B4-BE49-F238E27FC236}">
                      <a16:creationId xmlns:a16="http://schemas.microsoft.com/office/drawing/2014/main" id="{32E76955-57D1-4A47-BF8D-B263E2DC7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0200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0570A29A-7F92-4145-9782-D9BE9BD8D0C1}"/>
                  </a:ext>
                </a:extLst>
              </p:cNvPr>
              <p:cNvGrpSpPr/>
              <p:nvPr/>
            </p:nvGrpSpPr>
            <p:grpSpPr>
              <a:xfrm>
                <a:off x="5743036" y="4767943"/>
                <a:ext cx="222069" cy="413657"/>
                <a:chOff x="5774153" y="4767943"/>
                <a:chExt cx="222069" cy="413657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408A893F-830E-468E-B453-044FE49546FA}"/>
                    </a:ext>
                  </a:extLst>
                </p:cNvPr>
                <p:cNvSpPr/>
                <p:nvPr/>
              </p:nvSpPr>
              <p:spPr>
                <a:xfrm>
                  <a:off x="5774153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1B14E805-7271-4629-93AC-12309AF9B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5188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BA676213-E3D2-475D-98BF-53CFCE46C6EC}"/>
                  </a:ext>
                </a:extLst>
              </p:cNvPr>
              <p:cNvGrpSpPr/>
              <p:nvPr/>
            </p:nvGrpSpPr>
            <p:grpSpPr>
              <a:xfrm>
                <a:off x="6186908" y="4767943"/>
                <a:ext cx="222069" cy="413657"/>
                <a:chOff x="6186908" y="4767943"/>
                <a:chExt cx="222069" cy="413657"/>
              </a:xfrm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FBC0D48F-E3D5-44E6-B3FB-91399E4DA775}"/>
                    </a:ext>
                  </a:extLst>
                </p:cNvPr>
                <p:cNvSpPr/>
                <p:nvPr/>
              </p:nvSpPr>
              <p:spPr>
                <a:xfrm>
                  <a:off x="6186908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3" name="Gerader Verbinder 62">
                  <a:extLst>
                    <a:ext uri="{FF2B5EF4-FFF2-40B4-BE49-F238E27FC236}">
                      <a16:creationId xmlns:a16="http://schemas.microsoft.com/office/drawing/2014/main" id="{211848EF-6EFB-4211-886B-3FE433AA8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7943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389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69F82E3-CC1F-4061-9358-95F1C14D5448}"/>
              </a:ext>
            </a:extLst>
          </p:cNvPr>
          <p:cNvGrpSpPr/>
          <p:nvPr/>
        </p:nvGrpSpPr>
        <p:grpSpPr>
          <a:xfrm>
            <a:off x="316343" y="2286000"/>
            <a:ext cx="2655451" cy="3725184"/>
            <a:chOff x="316343" y="2980417"/>
            <a:chExt cx="2655451" cy="37251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94A3D2-5424-4957-B518-F6F859BA523E}"/>
                </a:ext>
              </a:extLst>
            </p:cNvPr>
            <p:cNvSpPr/>
            <p:nvPr/>
          </p:nvSpPr>
          <p:spPr>
            <a:xfrm>
              <a:off x="475300" y="3764738"/>
              <a:ext cx="2344093" cy="1524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27611-6F91-474C-B72D-D8AD2319E2E4}"/>
                </a:ext>
              </a:extLst>
            </p:cNvPr>
            <p:cNvSpPr/>
            <p:nvPr/>
          </p:nvSpPr>
          <p:spPr>
            <a:xfrm>
              <a:off x="475300" y="5858164"/>
              <a:ext cx="2344094" cy="6096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CE64A7-E7A1-4580-BE7C-111FD88E5562}"/>
                </a:ext>
              </a:extLst>
            </p:cNvPr>
            <p:cNvSpPr/>
            <p:nvPr/>
          </p:nvSpPr>
          <p:spPr>
            <a:xfrm>
              <a:off x="316343" y="2980417"/>
              <a:ext cx="2655451" cy="3725184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 1</a:t>
              </a:r>
              <a:endParaRPr lang="de-CH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215F02-F453-40F9-83F6-1D0301F624D7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1647347" y="5288738"/>
              <a:ext cx="0" cy="5694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4" descr="Image result for angular">
              <a:extLst>
                <a:ext uri="{FF2B5EF4-FFF2-40B4-BE49-F238E27FC236}">
                  <a16:creationId xmlns:a16="http://schemas.microsoft.com/office/drawing/2014/main" id="{4C831E34-0326-4AD2-9C0C-F0EF226A4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860" y="4232448"/>
              <a:ext cx="646840" cy="64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DB0DC7D-4C62-42ED-A102-339916CF8BCD}"/>
              </a:ext>
            </a:extLst>
          </p:cNvPr>
          <p:cNvSpPr/>
          <p:nvPr/>
        </p:nvSpPr>
        <p:spPr>
          <a:xfrm>
            <a:off x="533400" y="3128553"/>
            <a:ext cx="2209800" cy="1391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CH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24EE47D-21A2-46FE-A283-6DF78247B704}"/>
              </a:ext>
            </a:extLst>
          </p:cNvPr>
          <p:cNvGrpSpPr/>
          <p:nvPr/>
        </p:nvGrpSpPr>
        <p:grpSpPr>
          <a:xfrm>
            <a:off x="8847383" y="2274798"/>
            <a:ext cx="2655451" cy="3725184"/>
            <a:chOff x="316343" y="2980417"/>
            <a:chExt cx="2655451" cy="372518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24C67C7-3946-4ABC-AD36-E0C0ADC9E05C}"/>
                </a:ext>
              </a:extLst>
            </p:cNvPr>
            <p:cNvSpPr/>
            <p:nvPr/>
          </p:nvSpPr>
          <p:spPr>
            <a:xfrm>
              <a:off x="475300" y="3764738"/>
              <a:ext cx="2344093" cy="1524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Frontend</a:t>
              </a:r>
              <a:endParaRPr lang="de-CH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22CEDB3-9AA1-49C1-86B6-A6E4134D8688}"/>
                </a:ext>
              </a:extLst>
            </p:cNvPr>
            <p:cNvSpPr/>
            <p:nvPr/>
          </p:nvSpPr>
          <p:spPr>
            <a:xfrm>
              <a:off x="475300" y="5858164"/>
              <a:ext cx="2344094" cy="6096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  <a:endParaRPr lang="de-CH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F617FB-AA42-4B9A-BFDD-25620E6E5D5C}"/>
                </a:ext>
              </a:extLst>
            </p:cNvPr>
            <p:cNvSpPr/>
            <p:nvPr/>
          </p:nvSpPr>
          <p:spPr>
            <a:xfrm>
              <a:off x="316343" y="2980417"/>
              <a:ext cx="2655451" cy="3725184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 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3113B50-E7F4-4B95-AB0A-957FEA9BB213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1647347" y="5288738"/>
              <a:ext cx="0" cy="5694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3AEE8C-C728-4BB4-A21A-D79730FF6F1B}"/>
              </a:ext>
            </a:extLst>
          </p:cNvPr>
          <p:cNvSpPr/>
          <p:nvPr/>
        </p:nvSpPr>
        <p:spPr>
          <a:xfrm>
            <a:off x="9064440" y="3117351"/>
            <a:ext cx="2209800" cy="1391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CH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26B5AD-8756-43E6-A0BB-CD055AA4B6B1}"/>
              </a:ext>
            </a:extLst>
          </p:cNvPr>
          <p:cNvGrpSpPr/>
          <p:nvPr/>
        </p:nvGrpSpPr>
        <p:grpSpPr>
          <a:xfrm>
            <a:off x="3112730" y="2364936"/>
            <a:ext cx="1796340" cy="1978404"/>
            <a:chOff x="436222" y="1994200"/>
            <a:chExt cx="1184484" cy="1098631"/>
          </a:xfrm>
        </p:grpSpPr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5450EDDF-635C-4F1F-AED2-D4B9841D6F37}"/>
                </a:ext>
              </a:extLst>
            </p:cNvPr>
            <p:cNvSpPr/>
            <p:nvPr/>
          </p:nvSpPr>
          <p:spPr>
            <a:xfrm>
              <a:off x="436222" y="1995513"/>
              <a:ext cx="1184484" cy="1097318"/>
            </a:xfrm>
            <a:prstGeom prst="snip1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Manifest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Intent</a:t>
              </a:r>
            </a:p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Zugfahrt</a:t>
              </a:r>
              <a:endParaRPr lang="de-CH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A463B-56A2-453C-9240-3B948D8BCC7A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39" y="1994200"/>
              <a:ext cx="0" cy="16457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76D3B4-BBC2-4F92-96BF-B12143EC7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339" y="2158779"/>
              <a:ext cx="182778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920A28-34B0-4DED-90D1-220D11ACF641}"/>
              </a:ext>
            </a:extLst>
          </p:cNvPr>
          <p:cNvGrpSpPr/>
          <p:nvPr/>
        </p:nvGrpSpPr>
        <p:grpSpPr>
          <a:xfrm>
            <a:off x="316343" y="196211"/>
            <a:ext cx="11189857" cy="2165989"/>
            <a:chOff x="316343" y="196211"/>
            <a:chExt cx="11189857" cy="21659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C87FEB-1FAD-4ACA-818D-76E705C2177C}"/>
                </a:ext>
              </a:extLst>
            </p:cNvPr>
            <p:cNvSpPr/>
            <p:nvPr/>
          </p:nvSpPr>
          <p:spPr>
            <a:xfrm>
              <a:off x="316343" y="759148"/>
              <a:ext cx="11189857" cy="95644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b="1" dirty="0"/>
                <a:t>Host App</a:t>
              </a:r>
              <a:endParaRPr lang="de-CH" sz="2400" b="1" dirty="0"/>
            </a:p>
          </p:txBody>
        </p:sp>
        <p:pic>
          <p:nvPicPr>
            <p:cNvPr id="24" name="Picture 2" descr="Bildergebnis fÃ¼r user">
              <a:extLst>
                <a:ext uri="{FF2B5EF4-FFF2-40B4-BE49-F238E27FC236}">
                  <a16:creationId xmlns:a16="http://schemas.microsoft.com/office/drawing/2014/main" id="{8F990D00-B46A-47BB-8D94-AC0111887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359" y="196211"/>
              <a:ext cx="463997" cy="463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ECDA63-2F3B-4E22-B688-88C28A3A99A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1728345"/>
              <a:ext cx="0" cy="63385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A2812DD-E829-49F4-8265-5B37D35EA19C}"/>
                </a:ext>
              </a:extLst>
            </p:cNvPr>
            <p:cNvCxnSpPr>
              <a:cxnSpLocks/>
            </p:cNvCxnSpPr>
            <p:nvPr/>
          </p:nvCxnSpPr>
          <p:spPr>
            <a:xfrm>
              <a:off x="8066461" y="1715597"/>
              <a:ext cx="0" cy="63385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2" descr="Image result for react">
            <a:extLst>
              <a:ext uri="{FF2B5EF4-FFF2-40B4-BE49-F238E27FC236}">
                <a16:creationId xmlns:a16="http://schemas.microsoft.com/office/drawing/2014/main" id="{9BCE15A8-E2FD-4776-99A1-B5A4523C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4" y="3413077"/>
            <a:ext cx="1214023" cy="8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96B11FE-8ABF-4B94-9E13-656EC534650C}"/>
              </a:ext>
            </a:extLst>
          </p:cNvPr>
          <p:cNvCxnSpPr>
            <a:cxnSpLocks/>
            <a:stCxn id="66" idx="0"/>
            <a:endCxn id="49" idx="0"/>
          </p:cNvCxnSpPr>
          <p:nvPr/>
        </p:nvCxnSpPr>
        <p:spPr>
          <a:xfrm rot="5400000" flipH="1" flipV="1">
            <a:off x="5700106" y="-1873813"/>
            <a:ext cx="24800" cy="9036154"/>
          </a:xfrm>
          <a:prstGeom prst="bentConnector3">
            <a:avLst>
              <a:gd name="adj1" fmla="val 5323387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Graphic 118" descr="Repeat">
            <a:extLst>
              <a:ext uri="{FF2B5EF4-FFF2-40B4-BE49-F238E27FC236}">
                <a16:creationId xmlns:a16="http://schemas.microsoft.com/office/drawing/2014/main" id="{FE555156-311E-4B0B-8ABC-DF1861F2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330" y="1045284"/>
            <a:ext cx="633855" cy="6338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CB9ED6-71C8-42E4-8DFC-2109096F80E8}"/>
              </a:ext>
            </a:extLst>
          </p:cNvPr>
          <p:cNvGrpSpPr/>
          <p:nvPr/>
        </p:nvGrpSpPr>
        <p:grpSpPr>
          <a:xfrm>
            <a:off x="7010399" y="2336361"/>
            <a:ext cx="1729311" cy="2006980"/>
            <a:chOff x="7010399" y="2336361"/>
            <a:chExt cx="1729311" cy="2006980"/>
          </a:xfrm>
        </p:grpSpPr>
        <p:sp>
          <p:nvSpPr>
            <p:cNvPr id="81" name="Rectangle: Single Corner Snipped 80">
              <a:extLst>
                <a:ext uri="{FF2B5EF4-FFF2-40B4-BE49-F238E27FC236}">
                  <a16:creationId xmlns:a16="http://schemas.microsoft.com/office/drawing/2014/main" id="{BC86FC65-A0D0-4118-A084-99FB15398182}"/>
                </a:ext>
              </a:extLst>
            </p:cNvPr>
            <p:cNvSpPr/>
            <p:nvPr/>
          </p:nvSpPr>
          <p:spPr>
            <a:xfrm>
              <a:off x="7010399" y="2337207"/>
              <a:ext cx="1729311" cy="2006134"/>
            </a:xfrm>
            <a:prstGeom prst="snip1Rect">
              <a:avLst/>
            </a:prstGeom>
            <a:solidFill>
              <a:srgbClr val="FFFF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Manifest</a:t>
              </a:r>
            </a:p>
            <a:p>
              <a:pPr algn="ctr"/>
              <a:endParaRPr lang="en-US" sz="2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Capability</a:t>
              </a: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Zugfahrt</a:t>
              </a:r>
              <a:endParaRPr lang="de-CH" sz="2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400677-CFF5-4479-AA9B-4790E615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429134" y="2336361"/>
              <a:ext cx="0" cy="2963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B58BC-61CD-46DC-A5B9-F45C21A96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134" y="2632733"/>
              <a:ext cx="31057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573B232-0A6B-4CB6-914A-F554227D2510}"/>
              </a:ext>
            </a:extLst>
          </p:cNvPr>
          <p:cNvGrpSpPr/>
          <p:nvPr/>
        </p:nvGrpSpPr>
        <p:grpSpPr>
          <a:xfrm>
            <a:off x="1083394" y="2631864"/>
            <a:ext cx="9702095" cy="438457"/>
            <a:chOff x="1083394" y="2631864"/>
            <a:chExt cx="9702095" cy="438457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9F3DE33E-9CC2-435C-A0CF-349FBF6A0F92}"/>
                </a:ext>
              </a:extLst>
            </p:cNvPr>
            <p:cNvGrpSpPr/>
            <p:nvPr/>
          </p:nvGrpSpPr>
          <p:grpSpPr>
            <a:xfrm>
              <a:off x="1083394" y="2656664"/>
              <a:ext cx="1109812" cy="413657"/>
              <a:chOff x="5299165" y="4767943"/>
              <a:chExt cx="1109812" cy="413657"/>
            </a:xfrm>
          </p:grpSpPr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56291DA6-D97A-49A9-B750-AAF44F31C0F2}"/>
                  </a:ext>
                </a:extLst>
              </p:cNvPr>
              <p:cNvGrpSpPr/>
              <p:nvPr/>
            </p:nvGrpSpPr>
            <p:grpSpPr>
              <a:xfrm>
                <a:off x="5299165" y="4767943"/>
                <a:ext cx="222069" cy="413657"/>
                <a:chOff x="5299165" y="4767943"/>
                <a:chExt cx="222069" cy="413657"/>
              </a:xfrm>
            </p:grpSpPr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C6EB14BB-281D-4671-81CE-3BA79B49B87C}"/>
                    </a:ext>
                  </a:extLst>
                </p:cNvPr>
                <p:cNvSpPr/>
                <p:nvPr/>
              </p:nvSpPr>
              <p:spPr>
                <a:xfrm>
                  <a:off x="5299165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7" name="Gerader Verbinder 66">
                  <a:extLst>
                    <a:ext uri="{FF2B5EF4-FFF2-40B4-BE49-F238E27FC236}">
                      <a16:creationId xmlns:a16="http://schemas.microsoft.com/office/drawing/2014/main" id="{A43D8F43-F560-4BD9-8FC7-AE10470090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0200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2482B137-E11E-47DE-8969-51FACD385C89}"/>
                  </a:ext>
                </a:extLst>
              </p:cNvPr>
              <p:cNvGrpSpPr/>
              <p:nvPr/>
            </p:nvGrpSpPr>
            <p:grpSpPr>
              <a:xfrm>
                <a:off x="5743036" y="4767943"/>
                <a:ext cx="222069" cy="413657"/>
                <a:chOff x="5774153" y="4767943"/>
                <a:chExt cx="222069" cy="413657"/>
              </a:xfrm>
            </p:grpSpPr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0378AA30-E01D-407F-9940-CC83A9D1B543}"/>
                    </a:ext>
                  </a:extLst>
                </p:cNvPr>
                <p:cNvSpPr/>
                <p:nvPr/>
              </p:nvSpPr>
              <p:spPr>
                <a:xfrm>
                  <a:off x="5774153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DBC64820-801E-465D-BF76-7549841E6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5188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E93C32BF-4719-42B0-9F00-31608E1652AA}"/>
                  </a:ext>
                </a:extLst>
              </p:cNvPr>
              <p:cNvGrpSpPr/>
              <p:nvPr/>
            </p:nvGrpSpPr>
            <p:grpSpPr>
              <a:xfrm>
                <a:off x="6186908" y="4767943"/>
                <a:ext cx="222069" cy="413657"/>
                <a:chOff x="6186908" y="4767943"/>
                <a:chExt cx="222069" cy="413657"/>
              </a:xfrm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1AE6D02E-558B-4891-84DA-7FC7CA793D19}"/>
                    </a:ext>
                  </a:extLst>
                </p:cNvPr>
                <p:cNvSpPr/>
                <p:nvPr/>
              </p:nvSpPr>
              <p:spPr>
                <a:xfrm>
                  <a:off x="6186908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63" name="Gerader Verbinder 62">
                  <a:extLst>
                    <a:ext uri="{FF2B5EF4-FFF2-40B4-BE49-F238E27FC236}">
                      <a16:creationId xmlns:a16="http://schemas.microsoft.com/office/drawing/2014/main" id="{7E64414B-C252-4B26-90E2-62ADD3EA6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7943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8FC95D6-B804-4ECE-A36B-C9B483872EAB}"/>
                </a:ext>
              </a:extLst>
            </p:cNvPr>
            <p:cNvGrpSpPr/>
            <p:nvPr/>
          </p:nvGrpSpPr>
          <p:grpSpPr>
            <a:xfrm>
              <a:off x="9675677" y="2631864"/>
              <a:ext cx="1109812" cy="413657"/>
              <a:chOff x="5299165" y="4767943"/>
              <a:chExt cx="1109812" cy="413657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A24DE98B-B38A-4DD9-85C1-A25769987DD5}"/>
                  </a:ext>
                </a:extLst>
              </p:cNvPr>
              <p:cNvGrpSpPr/>
              <p:nvPr/>
            </p:nvGrpSpPr>
            <p:grpSpPr>
              <a:xfrm>
                <a:off x="5299165" y="4767943"/>
                <a:ext cx="222069" cy="413657"/>
                <a:chOff x="5299165" y="4767943"/>
                <a:chExt cx="222069" cy="413657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D3621AC8-C51E-4A4B-B248-B5C1C0EC3978}"/>
                    </a:ext>
                  </a:extLst>
                </p:cNvPr>
                <p:cNvSpPr/>
                <p:nvPr/>
              </p:nvSpPr>
              <p:spPr>
                <a:xfrm>
                  <a:off x="5299165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316E736F-2243-4DD1-A0F3-959136735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0200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9A686829-5BFB-4226-BC10-07EB1574A37D}"/>
                  </a:ext>
                </a:extLst>
              </p:cNvPr>
              <p:cNvGrpSpPr/>
              <p:nvPr/>
            </p:nvGrpSpPr>
            <p:grpSpPr>
              <a:xfrm>
                <a:off x="5743036" y="4767943"/>
                <a:ext cx="222069" cy="413657"/>
                <a:chOff x="5774153" y="4767943"/>
                <a:chExt cx="222069" cy="413657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1E46044C-8A9A-4CBE-984E-29E7E38FDE86}"/>
                    </a:ext>
                  </a:extLst>
                </p:cNvPr>
                <p:cNvSpPr/>
                <p:nvPr/>
              </p:nvSpPr>
              <p:spPr>
                <a:xfrm>
                  <a:off x="5774153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8A164E13-8912-442B-8B89-70F57B8DC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5188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8E983E18-684F-478C-A06C-D67257775079}"/>
                  </a:ext>
                </a:extLst>
              </p:cNvPr>
              <p:cNvGrpSpPr/>
              <p:nvPr/>
            </p:nvGrpSpPr>
            <p:grpSpPr>
              <a:xfrm>
                <a:off x="6186908" y="4767943"/>
                <a:ext cx="222069" cy="413657"/>
                <a:chOff x="6186908" y="4767943"/>
                <a:chExt cx="222069" cy="413657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162F106A-BD36-4443-BC8A-F0EB6C3CFEFC}"/>
                    </a:ext>
                  </a:extLst>
                </p:cNvPr>
                <p:cNvSpPr/>
                <p:nvPr/>
              </p:nvSpPr>
              <p:spPr>
                <a:xfrm>
                  <a:off x="6186908" y="4767943"/>
                  <a:ext cx="222069" cy="22206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A936C782-6711-42CA-A485-2D12727DC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7943" y="4990012"/>
                  <a:ext cx="0" cy="19158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59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</Words>
  <Application>Microsoft Office PowerPoint</Application>
  <PresentationFormat>Breitbild</PresentationFormat>
  <Paragraphs>236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Mistral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It's Showtime</vt:lpstr>
      <vt:lpstr>PowerPoint-Präsentation</vt:lpstr>
      <vt:lpstr>PowerPoint-Präsentation</vt:lpstr>
      <vt:lpstr>PowerPoint-Präsentation</vt:lpstr>
      <vt:lpstr>Fragen</vt:lpstr>
      <vt:lpstr>PowerPoint-Präsentation</vt:lpstr>
      <vt:lpstr>OpenID Connect (extends oAuth2)</vt:lpstr>
      <vt:lpstr>Idee: Authentifizierung / Autorisierung</vt:lpstr>
      <vt:lpstr>PowerPoint-Präsentation</vt:lpstr>
      <vt:lpstr>PowerPoint-Präsentation</vt:lpstr>
    </vt:vector>
  </TitlesOfParts>
  <Company>SBB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Wiehl Daniel (IT-SWE-CC1-JV2)</dc:creator>
  <cp:lastModifiedBy>Eggler Simon (IT-SWE-CC1-JV2)</cp:lastModifiedBy>
  <cp:revision>119</cp:revision>
  <cp:lastPrinted>2019-02-13T09:51:18Z</cp:lastPrinted>
  <dcterms:created xsi:type="dcterms:W3CDTF">2019-02-12T18:40:02Z</dcterms:created>
  <dcterms:modified xsi:type="dcterms:W3CDTF">2019-03-08T11:44:35Z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  <property fmtid="{D5CDD505-2E9C-101B-9397-08002B2CF9AE}" pid="4" name="DateSHPTitle">
    <vt:lpwstr>3/8/2019 9:50:44 AM</vt:lpwstr>
  </property>
</Properties>
</file>